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8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4" r:id="rId1"/>
    <p:sldMasterId id="2147483665" r:id="rId2"/>
  </p:sldMasterIdLst>
  <p:notesMasterIdLst>
    <p:notesMasterId r:id="rId33"/>
  </p:notesMasterIdLst>
  <p:sldIdLst>
    <p:sldId id="258" r:id="rId3"/>
    <p:sldId id="259" r:id="rId4"/>
    <p:sldId id="338" r:id="rId5"/>
    <p:sldId id="367" r:id="rId6"/>
    <p:sldId id="342" r:id="rId7"/>
    <p:sldId id="366" r:id="rId8"/>
    <p:sldId id="339" r:id="rId9"/>
    <p:sldId id="364" r:id="rId10"/>
    <p:sldId id="340" r:id="rId11"/>
    <p:sldId id="361" r:id="rId12"/>
    <p:sldId id="350" r:id="rId13"/>
    <p:sldId id="360" r:id="rId14"/>
    <p:sldId id="359" r:id="rId15"/>
    <p:sldId id="352" r:id="rId16"/>
    <p:sldId id="365" r:id="rId17"/>
    <p:sldId id="354" r:id="rId18"/>
    <p:sldId id="319" r:id="rId19"/>
    <p:sldId id="320" r:id="rId20"/>
    <p:sldId id="323" r:id="rId21"/>
    <p:sldId id="324" r:id="rId22"/>
    <p:sldId id="329" r:id="rId23"/>
    <p:sldId id="331" r:id="rId24"/>
    <p:sldId id="328" r:id="rId25"/>
    <p:sldId id="333" r:id="rId26"/>
    <p:sldId id="344" r:id="rId27"/>
    <p:sldId id="334" r:id="rId28"/>
    <p:sldId id="341" r:id="rId29"/>
    <p:sldId id="335" r:id="rId30"/>
    <p:sldId id="336" r:id="rId31"/>
    <p:sldId id="349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  <p:embeddedFont>
      <p:font typeface="Raleway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528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272"/>
    <a:srgbClr val="002C77"/>
    <a:srgbClr val="595959"/>
    <a:srgbClr val="E9EDEE"/>
    <a:srgbClr val="37CFFB"/>
    <a:srgbClr val="96BED1"/>
    <a:srgbClr val="B7AD94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89EA18-887B-4646-B13D-568EBC559131}">
  <a:tblStyle styleId="{B089EA18-887B-4646-B13D-568EBC5591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AD203DA-C2AD-4D6C-9FC4-22D24922B7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8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pos="52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8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uscmsb-my.sharepoint.com/personal/parsekar_marshall_usc_edu/Documents/Classes/Sams%20POS/Analysis_Part1_Sukany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9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uscmsb-my.sharepoint.com/personal/parsekar_marshall_usc_edu/Documents/Classes/Sams%20POS/Analysis_Part1_Sukany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Payroll Deduct</c:v>
                </c:pt>
                <c:pt idx="1">
                  <c:v>Marital Status</c:v>
                </c:pt>
                <c:pt idx="2">
                  <c:v>Membership Type</c:v>
                </c:pt>
                <c:pt idx="3">
                  <c:v># of Children</c:v>
                </c:pt>
                <c:pt idx="4">
                  <c:v>Membership Status</c:v>
                </c:pt>
                <c:pt idx="5">
                  <c:v>Ethnicity</c:v>
                </c:pt>
                <c:pt idx="6">
                  <c:v>Plus Membership</c:v>
                </c:pt>
                <c:pt idx="7">
                  <c:v>Household Size</c:v>
                </c:pt>
                <c:pt idx="8">
                  <c:v>Income</c:v>
                </c:pt>
                <c:pt idx="9">
                  <c:v>Member Age</c:v>
                </c:pt>
                <c:pt idx="10">
                  <c:v>Miles to Club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12</c:v>
                </c:pt>
                <c:pt idx="4">
                  <c:v>12</c:v>
                </c:pt>
                <c:pt idx="5">
                  <c:v>20</c:v>
                </c:pt>
                <c:pt idx="6">
                  <c:v>23</c:v>
                </c:pt>
                <c:pt idx="7">
                  <c:v>25</c:v>
                </c:pt>
                <c:pt idx="8">
                  <c:v>30</c:v>
                </c:pt>
                <c:pt idx="9">
                  <c:v>40</c:v>
                </c:pt>
                <c:pt idx="1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EA-4F23-9AFB-8203266CD40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80493504"/>
        <c:axId val="480488256"/>
      </c:barChart>
      <c:catAx>
        <c:axId val="480493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Raleway" panose="020B0604020202020204" charset="0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Raleway" panose="020B0604020202020204" charset="0"/>
                  </a:rPr>
                  <a:t>Attribute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2">
                      <a:lumMod val="75000"/>
                      <a:lumOff val="25000"/>
                    </a:schemeClr>
                  </a:solidFill>
                  <a:latin typeface="Raleway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2">
                    <a:lumMod val="75000"/>
                    <a:lumOff val="25000"/>
                  </a:schemeClr>
                </a:solidFill>
                <a:latin typeface="Raleway" panose="020B0604020202020204" charset="0"/>
                <a:ea typeface="+mn-ea"/>
                <a:cs typeface="+mn-cs"/>
              </a:defRPr>
            </a:pPr>
            <a:endParaRPr lang="en-US"/>
          </a:p>
        </c:txPr>
        <c:crossAx val="480488256"/>
        <c:crosses val="autoZero"/>
        <c:auto val="1"/>
        <c:lblAlgn val="ctr"/>
        <c:lblOffset val="100"/>
        <c:noMultiLvlLbl val="0"/>
      </c:catAx>
      <c:valAx>
        <c:axId val="480488256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Raleway" panose="020B0604020202020204" charset="0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Raleway" panose="020B0604020202020204" charset="0"/>
                  </a:rPr>
                  <a:t>Importance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2">
                      <a:lumMod val="75000"/>
                      <a:lumOff val="25000"/>
                    </a:schemeClr>
                  </a:solidFill>
                  <a:latin typeface="Raleway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04935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303862346263993"/>
          <c:y val="3.510479244255079E-2"/>
          <c:w val="0.86887269990862348"/>
          <c:h val="0.845276193209144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Non-Renewed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22475704.859999999</c:v>
                </c:pt>
                <c:pt idx="1">
                  <c:v>13833126.470000001</c:v>
                </c:pt>
                <c:pt idx="2">
                  <c:v>12789101.619999999</c:v>
                </c:pt>
                <c:pt idx="3">
                  <c:v>10100449.390000001</c:v>
                </c:pt>
                <c:pt idx="4">
                  <c:v>9911150.040000001</c:v>
                </c:pt>
                <c:pt idx="5">
                  <c:v>8886127.1799999997</c:v>
                </c:pt>
                <c:pt idx="6">
                  <c:v>8276629.6100000003</c:v>
                </c:pt>
                <c:pt idx="7">
                  <c:v>7880795.2200000007</c:v>
                </c:pt>
                <c:pt idx="8">
                  <c:v>7615659.96</c:v>
                </c:pt>
                <c:pt idx="9">
                  <c:v>7218944.7300000004</c:v>
                </c:pt>
                <c:pt idx="10">
                  <c:v>7358455.5800000001</c:v>
                </c:pt>
                <c:pt idx="11">
                  <c:v>7307930.54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F7-4BC5-A171-06EC37DB3C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Renewed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65102634.329999998</c:v>
                </c:pt>
                <c:pt idx="1">
                  <c:v>32249828.489999998</c:v>
                </c:pt>
                <c:pt idx="2">
                  <c:v>33484571.75</c:v>
                </c:pt>
                <c:pt idx="3">
                  <c:v>32510868.77</c:v>
                </c:pt>
                <c:pt idx="4">
                  <c:v>33481167.579999998</c:v>
                </c:pt>
                <c:pt idx="5">
                  <c:v>32462033.010000002</c:v>
                </c:pt>
                <c:pt idx="6">
                  <c:v>30474483.5</c:v>
                </c:pt>
                <c:pt idx="7">
                  <c:v>32101085.289999999</c:v>
                </c:pt>
                <c:pt idx="8">
                  <c:v>32063084.329999998</c:v>
                </c:pt>
                <c:pt idx="9">
                  <c:v>31912789.609999999</c:v>
                </c:pt>
                <c:pt idx="10">
                  <c:v>33401873.57</c:v>
                </c:pt>
                <c:pt idx="11">
                  <c:v>36654487.950000003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F7-4BC5-A171-06EC37DB3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2565984"/>
        <c:axId val="757938064"/>
      </c:lineChart>
      <c:catAx>
        <c:axId val="77256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938064"/>
        <c:crosses val="autoZero"/>
        <c:auto val="1"/>
        <c:lblAlgn val="ctr"/>
        <c:lblOffset val="100"/>
        <c:noMultiLvlLbl val="0"/>
      </c:catAx>
      <c:valAx>
        <c:axId val="7579380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>
                    <a:latin typeface="Raleway" panose="020B0604020202020204" charset="0"/>
                  </a:rPr>
                  <a:t>Sales in Millions</a:t>
                </a:r>
              </a:p>
            </c:rich>
          </c:tx>
          <c:layout>
            <c:manualLayout>
              <c:xMode val="edge"/>
              <c:yMode val="edge"/>
              <c:x val="1.2449491524764961E-2"/>
              <c:y val="0.266657279564248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565984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Raleway" panose="020B0604020202020204" charset="0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Raleway" panose="020B0604020202020204" charset="0"/>
                <a:ea typeface="+mn-ea"/>
                <a:cs typeface="+mn-cs"/>
              </a:rPr>
              <a:t>Average Annual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Raleway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'Annual sales'!$N$16</c:f>
              <c:strCache>
                <c:ptCount val="1"/>
                <c:pt idx="0">
                  <c:v>Renewed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'Annual sales'!$M$17:$M$18</c:f>
              <c:strCache>
                <c:ptCount val="2"/>
                <c:pt idx="0">
                  <c:v>Business</c:v>
                </c:pt>
                <c:pt idx="1">
                  <c:v>Savings</c:v>
                </c:pt>
              </c:strCache>
            </c:strRef>
          </c:cat>
          <c:val>
            <c:numRef>
              <c:f>'Annual sales'!$N$17:$N$18</c:f>
              <c:numCache>
                <c:formatCode>"$"#,##0</c:formatCode>
                <c:ptCount val="2"/>
                <c:pt idx="0">
                  <c:v>5553.5473873202463</c:v>
                </c:pt>
                <c:pt idx="1">
                  <c:v>2119.329756477588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16-47E1-BAFA-58C0CFC616B9}"/>
            </c:ext>
          </c:extLst>
        </c:ser>
        <c:ser>
          <c:idx val="1"/>
          <c:order val="1"/>
          <c:tx>
            <c:strRef>
              <c:f>'Annual sales'!$O$16</c:f>
              <c:strCache>
                <c:ptCount val="1"/>
                <c:pt idx="0">
                  <c:v>Churned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'Annual sales'!$M$17:$M$18</c:f>
              <c:strCache>
                <c:ptCount val="2"/>
                <c:pt idx="0">
                  <c:v>Business</c:v>
                </c:pt>
                <c:pt idx="1">
                  <c:v>Savings</c:v>
                </c:pt>
              </c:strCache>
            </c:strRef>
          </c:cat>
          <c:val>
            <c:numRef>
              <c:f>'Annual sales'!$O$17:$O$18</c:f>
              <c:numCache>
                <c:formatCode>"$"#,##0</c:formatCode>
                <c:ptCount val="2"/>
                <c:pt idx="0">
                  <c:v>1736.5007978084295</c:v>
                </c:pt>
                <c:pt idx="1">
                  <c:v>1046.1589402469415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16-47E1-BAFA-58C0CFC616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4629136"/>
        <c:axId val="544632336"/>
      </c:barChart>
      <c:catAx>
        <c:axId val="544629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300" b="0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Raleway" panose="020B0604020202020204" charset="0"/>
                <a:ea typeface="+mn-ea"/>
                <a:cs typeface="+mn-cs"/>
              </a:defRPr>
            </a:pPr>
            <a:endParaRPr lang="en-US"/>
          </a:p>
        </c:txPr>
        <c:crossAx val="544632336"/>
        <c:crosses val="autoZero"/>
        <c:auto val="1"/>
        <c:lblAlgn val="ctr"/>
        <c:lblOffset val="100"/>
        <c:noMultiLvlLbl val="0"/>
      </c:catAx>
      <c:valAx>
        <c:axId val="544632336"/>
        <c:scaling>
          <c:orientation val="minMax"/>
        </c:scaling>
        <c:delete val="0"/>
        <c:axPos val="l"/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462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197" b="0" i="0" u="none" strike="noStrike" kern="1200" baseline="0">
              <a:solidFill>
                <a:schemeClr val="bg2">
                  <a:lumMod val="50000"/>
                  <a:lumOff val="50000"/>
                </a:schemeClr>
              </a:solidFill>
              <a:latin typeface="Raleway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656438464157097"/>
          <c:y val="4.6422786181115824E-2"/>
          <c:w val="0.86887269990862348"/>
          <c:h val="0.84527619320914438"/>
        </c:manualLayout>
      </c:layou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Renewed</c:v>
                </c:pt>
              </c:strCache>
            </c:strRef>
          </c:tx>
          <c:spPr>
            <a:ln w="28575" cap="rnd">
              <a:solidFill>
                <a:srgbClr val="00549F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65102634.329999998</c:v>
                </c:pt>
                <c:pt idx="1">
                  <c:v>32249828.489999998</c:v>
                </c:pt>
                <c:pt idx="2">
                  <c:v>33484571.75</c:v>
                </c:pt>
                <c:pt idx="3">
                  <c:v>32510868.77</c:v>
                </c:pt>
                <c:pt idx="4">
                  <c:v>33481167.579999998</c:v>
                </c:pt>
                <c:pt idx="5">
                  <c:v>32462033.010000002</c:v>
                </c:pt>
                <c:pt idx="6">
                  <c:v>30474483.5</c:v>
                </c:pt>
                <c:pt idx="7">
                  <c:v>32101085.289999999</c:v>
                </c:pt>
                <c:pt idx="8">
                  <c:v>32063084.329999998</c:v>
                </c:pt>
                <c:pt idx="9">
                  <c:v>31912789.609999999</c:v>
                </c:pt>
                <c:pt idx="10">
                  <c:v>33401873.57</c:v>
                </c:pt>
                <c:pt idx="11">
                  <c:v>36654487.950000003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F7-4BC5-A171-06EC37DB3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2565984"/>
        <c:axId val="757938064"/>
      </c:lineChart>
      <c:catAx>
        <c:axId val="77256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938064"/>
        <c:crosses val="autoZero"/>
        <c:auto val="1"/>
        <c:lblAlgn val="ctr"/>
        <c:lblOffset val="100"/>
        <c:noMultiLvlLbl val="0"/>
      </c:catAx>
      <c:valAx>
        <c:axId val="757938064"/>
        <c:scaling>
          <c:orientation val="minMax"/>
          <c:max val="7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>
                    <a:latin typeface="Raleway" panose="020B0604020202020204" charset="0"/>
                  </a:rPr>
                  <a:t>Sales in Millions</a:t>
                </a:r>
              </a:p>
            </c:rich>
          </c:tx>
          <c:layout>
            <c:manualLayout>
              <c:xMode val="edge"/>
              <c:yMode val="edge"/>
              <c:x val="1.4212403711332708E-2"/>
              <c:y val="0.29683859620042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565984"/>
        <c:crosses val="autoZero"/>
        <c:crossBetween val="between"/>
        <c:majorUnit val="15000000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656438464157097"/>
          <c:y val="4.6422786181115824E-2"/>
          <c:w val="0.86887269990862348"/>
          <c:h val="0.84527619320914438"/>
        </c:manualLayout>
      </c:layou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Non-Renewed</c:v>
                </c:pt>
              </c:strCache>
            </c:strRef>
          </c:tx>
          <c:spPr>
            <a:ln w="28575" cap="rnd">
              <a:solidFill>
                <a:srgbClr val="595959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22475704.859999999</c:v>
                </c:pt>
                <c:pt idx="1">
                  <c:v>13833126.470000001</c:v>
                </c:pt>
                <c:pt idx="2">
                  <c:v>12789101.619999999</c:v>
                </c:pt>
                <c:pt idx="3">
                  <c:v>10100449.390000001</c:v>
                </c:pt>
                <c:pt idx="4">
                  <c:v>9911150.040000001</c:v>
                </c:pt>
                <c:pt idx="5">
                  <c:v>8886127.1799999997</c:v>
                </c:pt>
                <c:pt idx="6">
                  <c:v>8276629.6100000003</c:v>
                </c:pt>
                <c:pt idx="7">
                  <c:v>7880795.2200000007</c:v>
                </c:pt>
                <c:pt idx="8">
                  <c:v>7615659.96</c:v>
                </c:pt>
                <c:pt idx="9">
                  <c:v>7218944.7300000004</c:v>
                </c:pt>
                <c:pt idx="10">
                  <c:v>7358455.5800000001</c:v>
                </c:pt>
                <c:pt idx="11">
                  <c:v>7307930.54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F7-4BC5-A171-06EC37DB3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2565984"/>
        <c:axId val="757938064"/>
      </c:lineChart>
      <c:catAx>
        <c:axId val="77256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938064"/>
        <c:crosses val="autoZero"/>
        <c:auto val="1"/>
        <c:lblAlgn val="ctr"/>
        <c:lblOffset val="100"/>
        <c:noMultiLvlLbl val="0"/>
      </c:catAx>
      <c:valAx>
        <c:axId val="757938064"/>
        <c:scaling>
          <c:orientation val="minMax"/>
          <c:max val="25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dirty="0">
                    <a:latin typeface="Raleway" panose="020B0604020202020204" charset="0"/>
                  </a:rPr>
                  <a:t>Sales in Millions</a:t>
                </a:r>
              </a:p>
            </c:rich>
          </c:tx>
          <c:layout>
            <c:manualLayout>
              <c:xMode val="edge"/>
              <c:yMode val="edge"/>
              <c:x val="1.4212403711332708E-2"/>
              <c:y val="0.29683859620042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565984"/>
        <c:crosses val="autoZero"/>
        <c:crossBetween val="between"/>
        <c:majorUnit val="5000000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A4-41D2-9D0E-FA811CF5635C}"/>
              </c:ext>
            </c:extLst>
          </c:dPt>
          <c:dPt>
            <c:idx val="9"/>
            <c:invertIfNegative val="0"/>
            <c:bubble3D val="0"/>
            <c:spPr>
              <a:solidFill>
                <a:srgbClr val="002C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A4-41D2-9D0E-FA811CF5635C}"/>
              </c:ext>
            </c:extLst>
          </c:dPt>
          <c:dPt>
            <c:idx val="10"/>
            <c:invertIfNegative val="0"/>
            <c:bubble3D val="0"/>
            <c:spPr>
              <a:solidFill>
                <a:srgbClr val="002C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9A4-41D2-9D0E-FA811CF5635C}"/>
              </c:ext>
            </c:extLst>
          </c:dPt>
          <c:dLbls>
            <c:delete val="1"/>
          </c:dLbls>
          <c:cat>
            <c:strRef>
              <c:f>Sheet1!$A$2:$A$12</c:f>
              <c:strCache>
                <c:ptCount val="11"/>
                <c:pt idx="0">
                  <c:v>Payroll Deduct</c:v>
                </c:pt>
                <c:pt idx="1">
                  <c:v>Marital Status</c:v>
                </c:pt>
                <c:pt idx="2">
                  <c:v>Membership Type</c:v>
                </c:pt>
                <c:pt idx="3">
                  <c:v># of Children</c:v>
                </c:pt>
                <c:pt idx="4">
                  <c:v>Membership Status</c:v>
                </c:pt>
                <c:pt idx="5">
                  <c:v>Ethnicity</c:v>
                </c:pt>
                <c:pt idx="6">
                  <c:v>Plus Membership</c:v>
                </c:pt>
                <c:pt idx="7">
                  <c:v>Household Size</c:v>
                </c:pt>
                <c:pt idx="8">
                  <c:v>Income</c:v>
                </c:pt>
                <c:pt idx="9">
                  <c:v>Member Age</c:v>
                </c:pt>
                <c:pt idx="10">
                  <c:v>Miles to Club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12</c:v>
                </c:pt>
                <c:pt idx="4">
                  <c:v>12</c:v>
                </c:pt>
                <c:pt idx="5">
                  <c:v>20</c:v>
                </c:pt>
                <c:pt idx="6">
                  <c:v>23</c:v>
                </c:pt>
                <c:pt idx="7">
                  <c:v>25</c:v>
                </c:pt>
                <c:pt idx="8">
                  <c:v>30</c:v>
                </c:pt>
                <c:pt idx="9">
                  <c:v>40</c:v>
                </c:pt>
                <c:pt idx="1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A4-41D2-9D0E-FA811CF5635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80493504"/>
        <c:axId val="480488256"/>
      </c:barChart>
      <c:catAx>
        <c:axId val="480493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Raleway" panose="020B0604020202020204" charset="0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Raleway" panose="020B0604020202020204" charset="0"/>
                  </a:rPr>
                  <a:t>Attribute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2">
                      <a:lumMod val="75000"/>
                      <a:lumOff val="25000"/>
                    </a:schemeClr>
                  </a:solidFill>
                  <a:latin typeface="Raleway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2">
                    <a:lumMod val="75000"/>
                    <a:lumOff val="25000"/>
                  </a:schemeClr>
                </a:solidFill>
                <a:latin typeface="Raleway" panose="020B0604020202020204" charset="0"/>
                <a:ea typeface="+mn-ea"/>
                <a:cs typeface="+mn-cs"/>
              </a:defRPr>
            </a:pPr>
            <a:endParaRPr lang="en-US"/>
          </a:p>
        </c:txPr>
        <c:crossAx val="480488256"/>
        <c:crosses val="autoZero"/>
        <c:auto val="1"/>
        <c:lblAlgn val="ctr"/>
        <c:lblOffset val="100"/>
        <c:noMultiLvlLbl val="0"/>
      </c:catAx>
      <c:valAx>
        <c:axId val="480488256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Raleway" panose="020B0604020202020204" charset="0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bg2">
                        <a:lumMod val="75000"/>
                        <a:lumOff val="25000"/>
                      </a:schemeClr>
                    </a:solidFill>
                    <a:latin typeface="Raleway" panose="020B0604020202020204" charset="0"/>
                  </a:rPr>
                  <a:t>Importance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2">
                      <a:lumMod val="75000"/>
                      <a:lumOff val="25000"/>
                    </a:schemeClr>
                  </a:solidFill>
                  <a:latin typeface="Raleway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04935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2549620885415366E-2"/>
          <c:y val="0.18363490955461625"/>
          <c:w val="0.86747299227959029"/>
          <c:h val="0.6118646699609197"/>
        </c:manualLayout>
      </c:layout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Unrenewed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7.391966208154477E-3</c:v>
                </c:pt>
                <c:pt idx="1">
                  <c:v>2.184675727196676E-2</c:v>
                </c:pt>
                <c:pt idx="2">
                  <c:v>3.4079844206426492E-2</c:v>
                </c:pt>
                <c:pt idx="3">
                  <c:v>4.8959776183880303E-2</c:v>
                </c:pt>
                <c:pt idx="4">
                  <c:v>5.4280894715909869E-2</c:v>
                </c:pt>
                <c:pt idx="5">
                  <c:v>5.6475170399221029E-2</c:v>
                </c:pt>
                <c:pt idx="6">
                  <c:v>5.9533442132835963E-2</c:v>
                </c:pt>
                <c:pt idx="7">
                  <c:v>5.6886597089841867E-2</c:v>
                </c:pt>
                <c:pt idx="8">
                  <c:v>5.4870606305799742E-2</c:v>
                </c:pt>
                <c:pt idx="9">
                  <c:v>5.2731187514571357E-2</c:v>
                </c:pt>
                <c:pt idx="10">
                  <c:v>4.861692060836293E-2</c:v>
                </c:pt>
                <c:pt idx="11">
                  <c:v>4.4008941673409491E-2</c:v>
                </c:pt>
                <c:pt idx="12">
                  <c:v>3.8975821824814523E-2</c:v>
                </c:pt>
                <c:pt idx="13">
                  <c:v>3.3531275285598697E-2</c:v>
                </c:pt>
                <c:pt idx="14">
                  <c:v>2.9828435070011108E-2</c:v>
                </c:pt>
                <c:pt idx="15">
                  <c:v>2.6043309516299351E-2</c:v>
                </c:pt>
                <c:pt idx="16">
                  <c:v>2.2985037782684421E-2</c:v>
                </c:pt>
                <c:pt idx="17">
                  <c:v>2.077704787635257E-2</c:v>
                </c:pt>
                <c:pt idx="18">
                  <c:v>1.85964864160621E-2</c:v>
                </c:pt>
                <c:pt idx="19">
                  <c:v>1.7691347696696239E-2</c:v>
                </c:pt>
                <c:pt idx="20">
                  <c:v>1.5867356034943839E-2</c:v>
                </c:pt>
                <c:pt idx="21">
                  <c:v>1.489364620047451E-2</c:v>
                </c:pt>
                <c:pt idx="22">
                  <c:v>1.337136744517739E-2</c:v>
                </c:pt>
                <c:pt idx="23">
                  <c:v>1.2123373150294169E-2</c:v>
                </c:pt>
                <c:pt idx="24">
                  <c:v>1.1081092200721371E-2</c:v>
                </c:pt>
                <c:pt idx="25">
                  <c:v>1.034052415760385E-2</c:v>
                </c:pt>
                <c:pt idx="26">
                  <c:v>9.7919552367760603E-3</c:v>
                </c:pt>
                <c:pt idx="27">
                  <c:v>8.8045311792860383E-3</c:v>
                </c:pt>
                <c:pt idx="28">
                  <c:v>8.2285338124168574E-3</c:v>
                </c:pt>
                <c:pt idx="29">
                  <c:v>8.3382475965824154E-3</c:v>
                </c:pt>
                <c:pt idx="30">
                  <c:v>7.7896786757546254E-3</c:v>
                </c:pt>
                <c:pt idx="31">
                  <c:v>7.446823100237256E-3</c:v>
                </c:pt>
                <c:pt idx="32">
                  <c:v>6.7748261722232134E-3</c:v>
                </c:pt>
                <c:pt idx="33">
                  <c:v>5.5816887694227681E-3</c:v>
                </c:pt>
                <c:pt idx="34">
                  <c:v>6.0342581291056964E-3</c:v>
                </c:pt>
                <c:pt idx="35">
                  <c:v>6.1988288053540326E-3</c:v>
                </c:pt>
                <c:pt idx="36">
                  <c:v>5.6639741075469371E-3</c:v>
                </c:pt>
                <c:pt idx="37">
                  <c:v>5.1428336327605361E-3</c:v>
                </c:pt>
                <c:pt idx="38">
                  <c:v>4.9919771795328936E-3</c:v>
                </c:pt>
                <c:pt idx="39">
                  <c:v>5.1154051867191462E-3</c:v>
                </c:pt>
                <c:pt idx="40">
                  <c:v>5.3074043090088731E-3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A4-3840-881D-280CB669B3F9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Renewed</c:v>
                </c:pt>
              </c:strCache>
            </c:strRef>
          </c:tx>
          <c:spPr>
            <a:ln w="28575" cap="rnd">
              <a:solidFill>
                <a:srgbClr val="002C77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7.3019086176980916E-3</c:v>
                </c:pt>
                <c:pt idx="1">
                  <c:v>2.589104973973395E-2</c:v>
                </c:pt>
                <c:pt idx="2">
                  <c:v>4.1995011567379989E-2</c:v>
                </c:pt>
                <c:pt idx="3">
                  <c:v>5.5640905147484092E-2</c:v>
                </c:pt>
                <c:pt idx="4">
                  <c:v>6.1144447657605551E-2</c:v>
                </c:pt>
                <c:pt idx="5">
                  <c:v>6.1135410641989588E-2</c:v>
                </c:pt>
                <c:pt idx="6">
                  <c:v>6.0665485829959523E-2</c:v>
                </c:pt>
                <c:pt idx="7">
                  <c:v>5.5731275303643732E-2</c:v>
                </c:pt>
                <c:pt idx="8">
                  <c:v>5.3851576055523417E-2</c:v>
                </c:pt>
                <c:pt idx="9">
                  <c:v>5.0959731058415267E-2</c:v>
                </c:pt>
                <c:pt idx="10">
                  <c:v>4.7417220936957778E-2</c:v>
                </c:pt>
                <c:pt idx="11">
                  <c:v>4.3684933487565067E-2</c:v>
                </c:pt>
                <c:pt idx="12">
                  <c:v>3.7340948525159047E-2</c:v>
                </c:pt>
                <c:pt idx="13">
                  <c:v>3.0563186813186809E-2</c:v>
                </c:pt>
                <c:pt idx="14">
                  <c:v>2.7824971081550031E-2</c:v>
                </c:pt>
                <c:pt idx="15">
                  <c:v>2.4056535569693459E-2</c:v>
                </c:pt>
                <c:pt idx="16">
                  <c:v>2.1517134181607861E-2</c:v>
                </c:pt>
                <c:pt idx="17">
                  <c:v>1.989047137073453E-2</c:v>
                </c:pt>
                <c:pt idx="18">
                  <c:v>1.7414329091960671E-2</c:v>
                </c:pt>
                <c:pt idx="19">
                  <c:v>1.570633314054367E-2</c:v>
                </c:pt>
                <c:pt idx="20">
                  <c:v>1.518218623481781E-2</c:v>
                </c:pt>
                <c:pt idx="21">
                  <c:v>1.3275375939849621E-2</c:v>
                </c:pt>
                <c:pt idx="22">
                  <c:v>1.247108155002892E-2</c:v>
                </c:pt>
                <c:pt idx="23">
                  <c:v>1.1693898207056099E-2</c:v>
                </c:pt>
                <c:pt idx="24">
                  <c:v>1.08896038172354E-2</c:v>
                </c:pt>
                <c:pt idx="25">
                  <c:v>1.024797570850202E-2</c:v>
                </c:pt>
                <c:pt idx="26">
                  <c:v>9.5069404279930596E-3</c:v>
                </c:pt>
                <c:pt idx="27">
                  <c:v>8.756868131868132E-3</c:v>
                </c:pt>
                <c:pt idx="28">
                  <c:v>8.5490167727009826E-3</c:v>
                </c:pt>
                <c:pt idx="29">
                  <c:v>7.6272411798727589E-3</c:v>
                </c:pt>
                <c:pt idx="30">
                  <c:v>7.2386495083863502E-3</c:v>
                </c:pt>
                <c:pt idx="31">
                  <c:v>6.9042799305957204E-3</c:v>
                </c:pt>
                <c:pt idx="32">
                  <c:v>6.2445777906304234E-3</c:v>
                </c:pt>
                <c:pt idx="33">
                  <c:v>5.8469491035280513E-3</c:v>
                </c:pt>
                <c:pt idx="34">
                  <c:v>5.5848756506651246E-3</c:v>
                </c:pt>
                <c:pt idx="35">
                  <c:v>5.8559861191440138E-3</c:v>
                </c:pt>
                <c:pt idx="36">
                  <c:v>5.5758386350491613E-3</c:v>
                </c:pt>
                <c:pt idx="37">
                  <c:v>5.4945054945054949E-3</c:v>
                </c:pt>
                <c:pt idx="38">
                  <c:v>4.7986552920763446E-3</c:v>
                </c:pt>
                <c:pt idx="39">
                  <c:v>4.7534702139965298E-3</c:v>
                </c:pt>
                <c:pt idx="40">
                  <c:v>4.8167293233082704E-3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A4-3840-881D-280CB669B3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8745263"/>
        <c:axId val="458746943"/>
      </c:lineChart>
      <c:catAx>
        <c:axId val="458745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0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aleway" panose="020B0604020202020204" charset="0"/>
                    <a:ea typeface="+mn-ea"/>
                    <a:cs typeface="+mn-cs"/>
                  </a:defRPr>
                </a:pPr>
                <a:r>
                  <a:rPr lang="en-US" altLang="zh-CN" dirty="0">
                    <a:latin typeface="Raleway" panose="020B0604020202020204" charset="0"/>
                  </a:rPr>
                  <a:t>Miles to Club</a:t>
                </a:r>
              </a:p>
            </c:rich>
          </c:tx>
          <c:layout>
            <c:manualLayout>
              <c:xMode val="edge"/>
              <c:yMode val="edge"/>
              <c:x val="0.8254122244851092"/>
              <c:y val="0.908744659953939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0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604020202020204" charset="0"/>
                <a:ea typeface="+mn-ea"/>
                <a:cs typeface="+mn-cs"/>
              </a:defRPr>
            </a:pPr>
            <a:endParaRPr lang="en-US"/>
          </a:p>
        </c:txPr>
        <c:crossAx val="458746943"/>
        <c:crosses val="autoZero"/>
        <c:auto val="1"/>
        <c:lblAlgn val="ctr"/>
        <c:lblOffset val="100"/>
        <c:tickLblSkip val="2"/>
        <c:noMultiLvlLbl val="0"/>
      </c:catAx>
      <c:valAx>
        <c:axId val="45874694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604020202020204" charset="0"/>
                <a:ea typeface="+mn-ea"/>
                <a:cs typeface="+mn-cs"/>
              </a:defRPr>
            </a:pPr>
            <a:endParaRPr lang="en-US"/>
          </a:p>
        </c:txPr>
        <c:crossAx val="458745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3238138331708361"/>
          <c:y val="0.17659289080339388"/>
          <c:w val="0.73437108733693113"/>
          <c:h val="0.78241686449556613"/>
        </c:manualLayout>
      </c:layout>
      <c:barChart>
        <c:barDir val="bar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rgbClr val="FFFFFF">
                <a:lumMod val="50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FF">
                  <a:lumMod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B1-C447-97A8-163D8AD29E5C}"/>
              </c:ext>
            </c:extLst>
          </c:dPt>
          <c:dPt>
            <c:idx val="1"/>
            <c:invertIfNegative val="0"/>
            <c:bubble3D val="0"/>
            <c:spPr>
              <a:solidFill>
                <a:srgbClr val="FFFFFF">
                  <a:lumMod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B1-C447-97A8-163D8AD29E5C}"/>
              </c:ext>
            </c:extLst>
          </c:dPt>
          <c:dPt>
            <c:idx val="2"/>
            <c:invertIfNegative val="0"/>
            <c:bubble3D val="0"/>
            <c:spPr>
              <a:solidFill>
                <a:srgbClr val="002C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B1-C447-97A8-163D8AD29E5C}"/>
              </c:ext>
            </c:extLst>
          </c:dPt>
          <c:dPt>
            <c:idx val="3"/>
            <c:invertIfNegative val="0"/>
            <c:bubble3D val="0"/>
            <c:spPr>
              <a:solidFill>
                <a:srgbClr val="002C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4B1-C447-97A8-163D8AD29E5C}"/>
              </c:ext>
            </c:extLst>
          </c:dPt>
          <c:dPt>
            <c:idx val="6"/>
            <c:invertIfNegative val="0"/>
            <c:bubble3D val="0"/>
            <c:spPr>
              <a:solidFill>
                <a:srgbClr val="FFFFFF">
                  <a:lumMod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B1-C447-97A8-163D8AD29E5C}"/>
              </c:ext>
            </c:extLst>
          </c:dPt>
          <c:cat>
            <c:strRef>
              <c:f>Sheet1!$A$2:$A$7</c:f>
              <c:strCache>
                <c:ptCount val="5"/>
                <c:pt idx="1">
                  <c:v>Under 30</c:v>
                </c:pt>
                <c:pt idx="2">
                  <c:v>30-49</c:v>
                </c:pt>
                <c:pt idx="3">
                  <c:v>50-69</c:v>
                </c:pt>
                <c:pt idx="4">
                  <c:v>Over 70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1">
                  <c:v>0.1341062109481462</c:v>
                </c:pt>
                <c:pt idx="2">
                  <c:v>0.4019098186076091</c:v>
                </c:pt>
                <c:pt idx="3">
                  <c:v>0.35786891699556872</c:v>
                </c:pt>
                <c:pt idx="4">
                  <c:v>0.10611505344867615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4B1-C447-97A8-163D8AD29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overlap val="-25"/>
        <c:axId val="458745263"/>
        <c:axId val="458746943"/>
      </c:barChart>
      <c:catAx>
        <c:axId val="458745263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604020202020204" charset="0"/>
                <a:ea typeface="+mn-ea"/>
                <a:cs typeface="+mn-cs"/>
              </a:defRPr>
            </a:pPr>
            <a:endParaRPr lang="en-US"/>
          </a:p>
        </c:txPr>
        <c:crossAx val="458746943"/>
        <c:crosses val="autoZero"/>
        <c:auto val="0"/>
        <c:lblAlgn val="ctr"/>
        <c:lblOffset val="100"/>
        <c:noMultiLvlLbl val="0"/>
      </c:catAx>
      <c:valAx>
        <c:axId val="458746943"/>
        <c:scaling>
          <c:orientation val="minMax"/>
        </c:scaling>
        <c:delete val="1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crossAx val="458745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2549620885415366E-2"/>
          <c:y val="0.11212388721668565"/>
          <c:w val="0.86747299227959029"/>
          <c:h val="0.68337549120753371"/>
        </c:manualLayout>
      </c:layout>
      <c:lineChart>
        <c:grouping val="standar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not renewal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</c:v>
                </c:pt>
                <c:pt idx="1">
                  <c:v>21</c:v>
                </c:pt>
                <c:pt idx="2">
                  <c:v>23</c:v>
                </c:pt>
                <c:pt idx="3">
                  <c:v>25</c:v>
                </c:pt>
                <c:pt idx="4">
                  <c:v>27</c:v>
                </c:pt>
                <c:pt idx="5">
                  <c:v>29</c:v>
                </c:pt>
                <c:pt idx="6">
                  <c:v>31</c:v>
                </c:pt>
                <c:pt idx="7">
                  <c:v>33</c:v>
                </c:pt>
                <c:pt idx="8">
                  <c:v>35</c:v>
                </c:pt>
                <c:pt idx="9">
                  <c:v>37</c:v>
                </c:pt>
                <c:pt idx="10">
                  <c:v>39</c:v>
                </c:pt>
                <c:pt idx="11">
                  <c:v>41</c:v>
                </c:pt>
                <c:pt idx="12">
                  <c:v>43</c:v>
                </c:pt>
                <c:pt idx="13">
                  <c:v>45</c:v>
                </c:pt>
                <c:pt idx="14">
                  <c:v>47</c:v>
                </c:pt>
                <c:pt idx="15">
                  <c:v>49</c:v>
                </c:pt>
                <c:pt idx="16">
                  <c:v>51</c:v>
                </c:pt>
                <c:pt idx="17">
                  <c:v>53</c:v>
                </c:pt>
                <c:pt idx="18">
                  <c:v>55</c:v>
                </c:pt>
                <c:pt idx="19">
                  <c:v>57</c:v>
                </c:pt>
                <c:pt idx="20">
                  <c:v>59</c:v>
                </c:pt>
                <c:pt idx="21">
                  <c:v>61</c:v>
                </c:pt>
                <c:pt idx="22">
                  <c:v>63</c:v>
                </c:pt>
                <c:pt idx="23">
                  <c:v>65</c:v>
                </c:pt>
                <c:pt idx="24">
                  <c:v>67</c:v>
                </c:pt>
                <c:pt idx="25">
                  <c:v>69</c:v>
                </c:pt>
                <c:pt idx="26">
                  <c:v>71</c:v>
                </c:pt>
                <c:pt idx="27">
                  <c:v>73</c:v>
                </c:pt>
                <c:pt idx="28">
                  <c:v>75</c:v>
                </c:pt>
                <c:pt idx="29">
                  <c:v>77</c:v>
                </c:pt>
                <c:pt idx="30">
                  <c:v>79</c:v>
                </c:pt>
                <c:pt idx="31">
                  <c:v>81</c:v>
                </c:pt>
                <c:pt idx="32">
                  <c:v>83</c:v>
                </c:pt>
                <c:pt idx="33">
                  <c:v>85</c:v>
                </c:pt>
                <c:pt idx="34">
                  <c:v>87</c:v>
                </c:pt>
                <c:pt idx="35">
                  <c:v>89</c:v>
                </c:pt>
                <c:pt idx="36">
                  <c:v>91</c:v>
                </c:pt>
                <c:pt idx="37">
                  <c:v>93</c:v>
                </c:pt>
                <c:pt idx="38">
                  <c:v>95</c:v>
                </c:pt>
                <c:pt idx="39">
                  <c:v>97</c:v>
                </c:pt>
                <c:pt idx="40">
                  <c:v>99</c:v>
                </c:pt>
              </c:numCache>
            </c:numRef>
          </c:cat>
          <c:val>
            <c:numRef>
              <c:f>Sheet1!$B$2:$B$42</c:f>
              <c:numCache>
                <c:formatCode>General</c:formatCode>
                <c:ptCount val="41"/>
                <c:pt idx="0">
                  <c:v>4.66167031233191E-3</c:v>
                </c:pt>
                <c:pt idx="1">
                  <c:v>1.49053919986613E-2</c:v>
                </c:pt>
                <c:pt idx="2">
                  <c:v>1.6315846093161699E-2</c:v>
                </c:pt>
                <c:pt idx="3">
                  <c:v>2.54957507082153E-2</c:v>
                </c:pt>
                <c:pt idx="4">
                  <c:v>3.1125614085416101E-2</c:v>
                </c:pt>
                <c:pt idx="5">
                  <c:v>2.9882502002127598E-2</c:v>
                </c:pt>
                <c:pt idx="6">
                  <c:v>3.9504667646812701E-2</c:v>
                </c:pt>
                <c:pt idx="7">
                  <c:v>3.76041405194774E-2</c:v>
                </c:pt>
                <c:pt idx="8">
                  <c:v>3.1376627102234003E-2</c:v>
                </c:pt>
                <c:pt idx="9">
                  <c:v>2.97390659925174E-2</c:v>
                </c:pt>
                <c:pt idx="10">
                  <c:v>2.8292752895614399E-2</c:v>
                </c:pt>
                <c:pt idx="11">
                  <c:v>2.89979799428647E-2</c:v>
                </c:pt>
                <c:pt idx="12">
                  <c:v>2.9189227955678299E-2</c:v>
                </c:pt>
                <c:pt idx="13">
                  <c:v>2.7683149854771001E-2</c:v>
                </c:pt>
                <c:pt idx="14">
                  <c:v>2.8472047907627199E-2</c:v>
                </c:pt>
                <c:pt idx="15">
                  <c:v>2.92728989612842E-2</c:v>
                </c:pt>
                <c:pt idx="16">
                  <c:v>2.92728989612842E-2</c:v>
                </c:pt>
                <c:pt idx="17">
                  <c:v>2.9595629982907198E-2</c:v>
                </c:pt>
                <c:pt idx="18">
                  <c:v>2.9260945960483401E-2</c:v>
                </c:pt>
                <c:pt idx="19">
                  <c:v>2.7898303869186399E-2</c:v>
                </c:pt>
                <c:pt idx="20">
                  <c:v>2.6165118753062998E-2</c:v>
                </c:pt>
                <c:pt idx="21">
                  <c:v>2.6965969806719999E-2</c:v>
                </c:pt>
                <c:pt idx="22">
                  <c:v>2.4360215632134401E-2</c:v>
                </c:pt>
                <c:pt idx="23">
                  <c:v>2.0583067379065501E-2</c:v>
                </c:pt>
                <c:pt idx="24">
                  <c:v>1.60648330763438E-2</c:v>
                </c:pt>
                <c:pt idx="25">
                  <c:v>1.5204217018682501E-2</c:v>
                </c:pt>
                <c:pt idx="26">
                  <c:v>1.55747600435089E-2</c:v>
                </c:pt>
                <c:pt idx="27">
                  <c:v>1.13194917584059E-2</c:v>
                </c:pt>
                <c:pt idx="28">
                  <c:v>1.1773705788838301E-2</c:v>
                </c:pt>
                <c:pt idx="29">
                  <c:v>9.1559986134519093E-3</c:v>
                </c:pt>
                <c:pt idx="30">
                  <c:v>7.5542965061378697E-3</c:v>
                </c:pt>
                <c:pt idx="31">
                  <c:v>6.3709494268536096E-3</c:v>
                </c:pt>
                <c:pt idx="32">
                  <c:v>4.15964427869617E-3</c:v>
                </c:pt>
                <c:pt idx="33">
                  <c:v>3.7532422514672298E-3</c:v>
                </c:pt>
                <c:pt idx="34">
                  <c:v>3.1794982130263802E-3</c:v>
                </c:pt>
                <c:pt idx="35">
                  <c:v>1.63756110971659E-3</c:v>
                </c:pt>
                <c:pt idx="36">
                  <c:v>1.1833470792842499E-3</c:v>
                </c:pt>
                <c:pt idx="37">
                  <c:v>6.3350904244510601E-4</c:v>
                </c:pt>
                <c:pt idx="38">
                  <c:v>5.25932035237446E-4</c:v>
                </c:pt>
                <c:pt idx="39">
                  <c:v>3.1077802082212701E-4</c:v>
                </c:pt>
                <c:pt idx="40">
                  <c:v>2.3906001601702099E-4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CB-174B-B653-09B1ED4080E5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renewal</c:v>
                </c:pt>
              </c:strCache>
            </c:strRef>
          </c:tx>
          <c:spPr>
            <a:ln w="28575" cap="rnd">
              <a:solidFill>
                <a:srgbClr val="002C77"/>
              </a:solidFill>
              <a:round/>
            </a:ln>
            <a:effectLst/>
          </c:spPr>
          <c:marker>
            <c:symbol val="none"/>
          </c:marker>
          <c:cat>
            <c:numRef>
              <c:f>Sheet1!$A$2:$A$42</c:f>
              <c:numCache>
                <c:formatCode>General</c:formatCode>
                <c:ptCount val="41"/>
                <c:pt idx="0">
                  <c:v>19</c:v>
                </c:pt>
                <c:pt idx="1">
                  <c:v>21</c:v>
                </c:pt>
                <c:pt idx="2">
                  <c:v>23</c:v>
                </c:pt>
                <c:pt idx="3">
                  <c:v>25</c:v>
                </c:pt>
                <c:pt idx="4">
                  <c:v>27</c:v>
                </c:pt>
                <c:pt idx="5">
                  <c:v>29</c:v>
                </c:pt>
                <c:pt idx="6">
                  <c:v>31</c:v>
                </c:pt>
                <c:pt idx="7">
                  <c:v>33</c:v>
                </c:pt>
                <c:pt idx="8">
                  <c:v>35</c:v>
                </c:pt>
                <c:pt idx="9">
                  <c:v>37</c:v>
                </c:pt>
                <c:pt idx="10">
                  <c:v>39</c:v>
                </c:pt>
                <c:pt idx="11">
                  <c:v>41</c:v>
                </c:pt>
                <c:pt idx="12">
                  <c:v>43</c:v>
                </c:pt>
                <c:pt idx="13">
                  <c:v>45</c:v>
                </c:pt>
                <c:pt idx="14">
                  <c:v>47</c:v>
                </c:pt>
                <c:pt idx="15">
                  <c:v>49</c:v>
                </c:pt>
                <c:pt idx="16">
                  <c:v>51</c:v>
                </c:pt>
                <c:pt idx="17">
                  <c:v>53</c:v>
                </c:pt>
                <c:pt idx="18">
                  <c:v>55</c:v>
                </c:pt>
                <c:pt idx="19">
                  <c:v>57</c:v>
                </c:pt>
                <c:pt idx="20">
                  <c:v>59</c:v>
                </c:pt>
                <c:pt idx="21">
                  <c:v>61</c:v>
                </c:pt>
                <c:pt idx="22">
                  <c:v>63</c:v>
                </c:pt>
                <c:pt idx="23">
                  <c:v>65</c:v>
                </c:pt>
                <c:pt idx="24">
                  <c:v>67</c:v>
                </c:pt>
                <c:pt idx="25">
                  <c:v>69</c:v>
                </c:pt>
                <c:pt idx="26">
                  <c:v>71</c:v>
                </c:pt>
                <c:pt idx="27">
                  <c:v>73</c:v>
                </c:pt>
                <c:pt idx="28">
                  <c:v>75</c:v>
                </c:pt>
                <c:pt idx="29">
                  <c:v>77</c:v>
                </c:pt>
                <c:pt idx="30">
                  <c:v>79</c:v>
                </c:pt>
                <c:pt idx="31">
                  <c:v>81</c:v>
                </c:pt>
                <c:pt idx="32">
                  <c:v>83</c:v>
                </c:pt>
                <c:pt idx="33">
                  <c:v>85</c:v>
                </c:pt>
                <c:pt idx="34">
                  <c:v>87</c:v>
                </c:pt>
                <c:pt idx="35">
                  <c:v>89</c:v>
                </c:pt>
                <c:pt idx="36">
                  <c:v>91</c:v>
                </c:pt>
                <c:pt idx="37">
                  <c:v>93</c:v>
                </c:pt>
                <c:pt idx="38">
                  <c:v>95</c:v>
                </c:pt>
                <c:pt idx="39">
                  <c:v>97</c:v>
                </c:pt>
                <c:pt idx="40">
                  <c:v>99</c:v>
                </c:pt>
              </c:numCache>
            </c:numRef>
          </c:cat>
          <c:val>
            <c:numRef>
              <c:f>Sheet1!$C$2:$C$42</c:f>
              <c:numCache>
                <c:formatCode>General</c:formatCode>
                <c:ptCount val="41"/>
                <c:pt idx="0">
                  <c:v>3.5241189702574401E-3</c:v>
                </c:pt>
                <c:pt idx="1">
                  <c:v>1.20553195034575E-2</c:v>
                </c:pt>
                <c:pt idx="2">
                  <c:v>1.34466383404149E-2</c:v>
                </c:pt>
                <c:pt idx="3">
                  <c:v>2.00366575022911E-2</c:v>
                </c:pt>
                <c:pt idx="4">
                  <c:v>2.65766891610431E-2</c:v>
                </c:pt>
                <c:pt idx="5">
                  <c:v>2.5277014079813399E-2</c:v>
                </c:pt>
                <c:pt idx="6">
                  <c:v>3.48412896775806E-2</c:v>
                </c:pt>
                <c:pt idx="7">
                  <c:v>3.4466383404149002E-2</c:v>
                </c:pt>
                <c:pt idx="8">
                  <c:v>2.93593268349579E-2</c:v>
                </c:pt>
                <c:pt idx="9">
                  <c:v>2.7776389236024299E-2</c:v>
                </c:pt>
                <c:pt idx="10">
                  <c:v>2.76264267266517E-2</c:v>
                </c:pt>
                <c:pt idx="11">
                  <c:v>2.9001083062567701E-2</c:v>
                </c:pt>
                <c:pt idx="12">
                  <c:v>3.11755394484712E-2</c:v>
                </c:pt>
                <c:pt idx="13">
                  <c:v>2.98925268682829E-2</c:v>
                </c:pt>
                <c:pt idx="14">
                  <c:v>3.0967258185453601E-2</c:v>
                </c:pt>
                <c:pt idx="15">
                  <c:v>3.1800383237524002E-2</c:v>
                </c:pt>
                <c:pt idx="16">
                  <c:v>3.1725401982837603E-2</c:v>
                </c:pt>
                <c:pt idx="17">
                  <c:v>3.22419395151212E-2</c:v>
                </c:pt>
                <c:pt idx="18">
                  <c:v>3.2158627009914197E-2</c:v>
                </c:pt>
                <c:pt idx="19">
                  <c:v>3.1942014496375903E-2</c:v>
                </c:pt>
                <c:pt idx="20">
                  <c:v>3.10089144380572E-2</c:v>
                </c:pt>
                <c:pt idx="21">
                  <c:v>3.0867283179205202E-2</c:v>
                </c:pt>
                <c:pt idx="22">
                  <c:v>3.0150795634424701E-2</c:v>
                </c:pt>
                <c:pt idx="23">
                  <c:v>2.5776889111055599E-2</c:v>
                </c:pt>
                <c:pt idx="24">
                  <c:v>2.2602682662667701E-2</c:v>
                </c:pt>
                <c:pt idx="25">
                  <c:v>2.1119720069982501E-2</c:v>
                </c:pt>
                <c:pt idx="26">
                  <c:v>2.0811463800716499E-2</c:v>
                </c:pt>
                <c:pt idx="27">
                  <c:v>1.4762975922686E-2</c:v>
                </c:pt>
                <c:pt idx="28">
                  <c:v>1.45880196617512E-2</c:v>
                </c:pt>
                <c:pt idx="29">
                  <c:v>1.10555694409731E-2</c:v>
                </c:pt>
                <c:pt idx="30">
                  <c:v>9.0893943180871406E-3</c:v>
                </c:pt>
                <c:pt idx="31">
                  <c:v>6.7816379238523697E-3</c:v>
                </c:pt>
                <c:pt idx="32">
                  <c:v>5.3569940848121299E-3</c:v>
                </c:pt>
                <c:pt idx="33">
                  <c:v>4.2905940181621298E-3</c:v>
                </c:pt>
                <c:pt idx="34">
                  <c:v>3.2908439556777499E-3</c:v>
                </c:pt>
                <c:pt idx="35">
                  <c:v>1.8162126135132901E-3</c:v>
                </c:pt>
                <c:pt idx="36">
                  <c:v>1.2663500791468801E-3</c:v>
                </c:pt>
                <c:pt idx="37">
                  <c:v>8.8311255519453501E-4</c:v>
                </c:pt>
                <c:pt idx="38">
                  <c:v>4.6655002915937699E-4</c:v>
                </c:pt>
                <c:pt idx="39">
                  <c:v>3.6657502291093899E-4</c:v>
                </c:pt>
                <c:pt idx="40">
                  <c:v>2.9159376822461103E-4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CB-174B-B653-09B1ED408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8745263"/>
        <c:axId val="458746943"/>
      </c:lineChart>
      <c:catAx>
        <c:axId val="458745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0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Age</a:t>
                </a:r>
              </a:p>
            </c:rich>
          </c:tx>
          <c:layout>
            <c:manualLayout>
              <c:xMode val="edge"/>
              <c:yMode val="edge"/>
              <c:x val="0.8254122244851092"/>
              <c:y val="0.908744659953939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0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746943"/>
        <c:crosses val="autoZero"/>
        <c:auto val="0"/>
        <c:lblAlgn val="ctr"/>
        <c:lblOffset val="100"/>
        <c:tickLblSkip val="5"/>
        <c:tickMarkSkip val="1"/>
        <c:noMultiLvlLbl val="0"/>
      </c:catAx>
      <c:valAx>
        <c:axId val="458746943"/>
        <c:scaling>
          <c:orientation val="minMax"/>
          <c:max val="5.000000000000001E-2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745263"/>
        <c:crosses val="autoZero"/>
        <c:crossBetween val="midCat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[Analysis_Part1_Sukanya.xlsx]Plus vs Base!PivotTable7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'Plus vs Base'!$D$37:$D$38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002C77"/>
            </a:solidFill>
            <a:ln>
              <a:solidFill>
                <a:schemeClr val="bg2"/>
              </a:solidFill>
            </a:ln>
            <a:effectLst/>
          </c:spPr>
          <c:invertIfNegative val="0"/>
          <c:cat>
            <c:strRef>
              <c:f>'Plus vs Base'!$C$39:$C$40</c:f>
              <c:strCache>
                <c:ptCount val="2"/>
                <c:pt idx="0">
                  <c:v>BASE</c:v>
                </c:pt>
                <c:pt idx="1">
                  <c:v>PLUS</c:v>
                </c:pt>
              </c:strCache>
            </c:strRef>
          </c:cat>
          <c:val>
            <c:numRef>
              <c:f>'Plus vs Base'!$D$39:$D$40</c:f>
              <c:numCache>
                <c:formatCode>General</c:formatCode>
                <c:ptCount val="2"/>
                <c:pt idx="0">
                  <c:v>85052</c:v>
                </c:pt>
                <c:pt idx="1">
                  <c:v>34978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FE-40C7-87A0-E1601CA274F3}"/>
            </c:ext>
          </c:extLst>
        </c:ser>
        <c:ser>
          <c:idx val="1"/>
          <c:order val="1"/>
          <c:tx>
            <c:strRef>
              <c:f>'Plus vs Base'!$E$37:$E$38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rgbClr val="727272"/>
            </a:solidFill>
            <a:ln>
              <a:solidFill>
                <a:schemeClr val="bg2"/>
              </a:solidFill>
            </a:ln>
            <a:effectLst/>
          </c:spPr>
          <c:invertIfNegative val="0"/>
          <c:cat>
            <c:strRef>
              <c:f>'Plus vs Base'!$C$39:$C$40</c:f>
              <c:strCache>
                <c:ptCount val="2"/>
                <c:pt idx="0">
                  <c:v>BASE</c:v>
                </c:pt>
                <c:pt idx="1">
                  <c:v>PLUS</c:v>
                </c:pt>
              </c:strCache>
            </c:strRef>
          </c:cat>
          <c:val>
            <c:numRef>
              <c:f>'Plus vs Base'!$E$39:$E$40</c:f>
              <c:numCache>
                <c:formatCode>General</c:formatCode>
                <c:ptCount val="2"/>
                <c:pt idx="0">
                  <c:v>68002</c:v>
                </c:pt>
                <c:pt idx="1">
                  <c:v>15659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FE-40C7-87A0-E1601CA27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4633592"/>
        <c:axId val="704630072"/>
      </c:barChart>
      <c:catAx>
        <c:axId val="704633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>
            <a:outerShdw blurRad="50800" dist="50800" dir="5400000" algn="ctr" rotWithShape="0">
              <a:schemeClr val="bg1"/>
            </a:out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27272"/>
                </a:solidFill>
                <a:latin typeface="Raleway" panose="020B0604020202020204" charset="0"/>
                <a:ea typeface="+mn-ea"/>
                <a:cs typeface="Raavi" panose="020B0502040204020203" pitchFamily="34" charset="0"/>
              </a:defRPr>
            </a:pPr>
            <a:endParaRPr lang="en-US"/>
          </a:p>
        </c:txPr>
        <c:crossAx val="704630072"/>
        <c:crosses val="autoZero"/>
        <c:auto val="1"/>
        <c:lblAlgn val="ctr"/>
        <c:lblOffset val="100"/>
        <c:noMultiLvlLbl val="0"/>
      </c:catAx>
      <c:valAx>
        <c:axId val="70463007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727272"/>
                </a:solidFill>
                <a:latin typeface="Raleway" panose="020B0604020202020204" charset="0"/>
                <a:ea typeface="+mn-ea"/>
                <a:cs typeface="+mn-cs"/>
              </a:defRPr>
            </a:pPr>
            <a:endParaRPr lang="en-US"/>
          </a:p>
        </c:txPr>
        <c:crossAx val="704633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604020202020204" charset="0"/>
                <a:ea typeface="+mn-ea"/>
                <a:cs typeface="+mn-cs"/>
              </a:defRPr>
            </a:pPr>
            <a:r>
              <a:rPr lang="en-US" sz="1600" dirty="0"/>
              <a:t>Annual Visit Frequency*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aleway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424276793789817E-2"/>
          <c:y val="0.17401649767538871"/>
          <c:w val="0.86515144641242037"/>
          <c:h val="0.703335531229184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Visits</c:v>
                </c:pt>
              </c:strCache>
            </c:strRef>
          </c:tx>
          <c:spPr>
            <a:solidFill>
              <a:schemeClr val="accent1"/>
            </a:solidFill>
            <a:ln w="63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C77"/>
              </a:solidFill>
              <a:ln w="63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B97-4D6F-B8CD-D27E4055178C}"/>
              </c:ext>
            </c:extLst>
          </c:dPt>
          <c:dPt>
            <c:idx val="1"/>
            <c:invertIfNegative val="0"/>
            <c:bubble3D val="0"/>
            <c:spPr>
              <a:solidFill>
                <a:srgbClr val="595959">
                  <a:lumMod val="60000"/>
                  <a:lumOff val="40000"/>
                </a:srgbClr>
              </a:solidFill>
              <a:ln w="63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C8-48A9-AF7F-17E4955008F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aleway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Renewed</c:v>
                </c:pt>
                <c:pt idx="1">
                  <c:v>Non-Renewed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C8-48A9-AF7F-17E4955008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8"/>
        <c:overlap val="-5"/>
        <c:axId val="702626288"/>
        <c:axId val="771859232"/>
      </c:barChart>
      <c:catAx>
        <c:axId val="702626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604020202020204" charset="0"/>
                <a:ea typeface="+mn-ea"/>
                <a:cs typeface="+mn-cs"/>
              </a:defRPr>
            </a:pPr>
            <a:endParaRPr lang="en-US"/>
          </a:p>
        </c:txPr>
        <c:crossAx val="771859232"/>
        <c:crosses val="autoZero"/>
        <c:auto val="1"/>
        <c:lblAlgn val="ctr"/>
        <c:lblOffset val="100"/>
        <c:noMultiLvlLbl val="0"/>
      </c:catAx>
      <c:valAx>
        <c:axId val="7718592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02626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aleway" panose="020B0604020202020204" charset="0"/>
        </a:defRPr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303862346263993"/>
          <c:y val="3.510479244255079E-2"/>
          <c:w val="0.86887269990862348"/>
          <c:h val="0.845276193209144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Non-Renewed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22475704.859999999</c:v>
                </c:pt>
                <c:pt idx="1">
                  <c:v>13833126.470000001</c:v>
                </c:pt>
                <c:pt idx="2">
                  <c:v>12789101.619999999</c:v>
                </c:pt>
                <c:pt idx="3">
                  <c:v>10100449.390000001</c:v>
                </c:pt>
                <c:pt idx="4">
                  <c:v>9911150.040000001</c:v>
                </c:pt>
                <c:pt idx="5">
                  <c:v>8886127.1799999997</c:v>
                </c:pt>
                <c:pt idx="6">
                  <c:v>8276629.6100000003</c:v>
                </c:pt>
                <c:pt idx="7">
                  <c:v>7880795.2200000007</c:v>
                </c:pt>
                <c:pt idx="8">
                  <c:v>7615659.96</c:v>
                </c:pt>
                <c:pt idx="9">
                  <c:v>7218944.7300000004</c:v>
                </c:pt>
                <c:pt idx="10">
                  <c:v>7358455.5800000001</c:v>
                </c:pt>
                <c:pt idx="11">
                  <c:v>7307930.54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5A-47CD-A2F7-C435D98292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Renewed</c:v>
                </c:pt>
              </c:strCache>
            </c:strRef>
          </c:tx>
          <c:spPr>
            <a:ln w="28575" cap="rnd">
              <a:solidFill>
                <a:srgbClr val="00549F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65102634.329999998</c:v>
                </c:pt>
                <c:pt idx="1">
                  <c:v>32249828.489999998</c:v>
                </c:pt>
                <c:pt idx="2">
                  <c:v>33484571.75</c:v>
                </c:pt>
                <c:pt idx="3">
                  <c:v>32510868.77</c:v>
                </c:pt>
                <c:pt idx="4">
                  <c:v>33481167.579999998</c:v>
                </c:pt>
                <c:pt idx="5">
                  <c:v>32462033.010000002</c:v>
                </c:pt>
                <c:pt idx="6">
                  <c:v>30474483.5</c:v>
                </c:pt>
                <c:pt idx="7">
                  <c:v>32101085.289999999</c:v>
                </c:pt>
                <c:pt idx="8">
                  <c:v>32063084.329999998</c:v>
                </c:pt>
                <c:pt idx="9">
                  <c:v>31912789.609999999</c:v>
                </c:pt>
                <c:pt idx="10">
                  <c:v>33401873.57</c:v>
                </c:pt>
                <c:pt idx="11">
                  <c:v>36654487.950000003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5A-47CD-A2F7-C435D98292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2565984"/>
        <c:axId val="757938064"/>
      </c:lineChart>
      <c:catAx>
        <c:axId val="77256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938064"/>
        <c:crosses val="autoZero"/>
        <c:auto val="1"/>
        <c:lblAlgn val="ctr"/>
        <c:lblOffset val="100"/>
        <c:noMultiLvlLbl val="0"/>
      </c:catAx>
      <c:valAx>
        <c:axId val="7579380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r>
                  <a:rPr lang="en-US" sz="1300" dirty="0">
                    <a:noFill/>
                    <a:latin typeface="Raleway" panose="020B0604020202020204" charset="0"/>
                  </a:rPr>
                  <a:t>Sales in Millions</a:t>
                </a:r>
              </a:p>
            </c:rich>
          </c:tx>
          <c:layout>
            <c:manualLayout>
              <c:xMode val="edge"/>
              <c:yMode val="edge"/>
              <c:x val="1.2449491524764961E-2"/>
              <c:y val="0.266657279564248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noFill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565984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303862346263993"/>
          <c:y val="3.510479244255079E-2"/>
          <c:w val="0.86887269990862348"/>
          <c:h val="0.845276193209144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Non-Renewed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22475704.859999999</c:v>
                </c:pt>
                <c:pt idx="1">
                  <c:v>13833126.470000001</c:v>
                </c:pt>
                <c:pt idx="2">
                  <c:v>12789101.619999999</c:v>
                </c:pt>
                <c:pt idx="3">
                  <c:v>10100449.390000001</c:v>
                </c:pt>
                <c:pt idx="4">
                  <c:v>9911150.040000001</c:v>
                </c:pt>
                <c:pt idx="5">
                  <c:v>8886127.1799999997</c:v>
                </c:pt>
                <c:pt idx="6">
                  <c:v>8276629.6100000003</c:v>
                </c:pt>
                <c:pt idx="7">
                  <c:v>7880795.2200000007</c:v>
                </c:pt>
                <c:pt idx="8">
                  <c:v>7615659.96</c:v>
                </c:pt>
                <c:pt idx="9">
                  <c:v>7218944.7300000004</c:v>
                </c:pt>
                <c:pt idx="10">
                  <c:v>7358455.5800000001</c:v>
                </c:pt>
                <c:pt idx="11">
                  <c:v>7307930.54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A7-4E1D-B6D0-121DB1E7A0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Renewed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65102634.329999998</c:v>
                </c:pt>
                <c:pt idx="1">
                  <c:v>32249828.489999998</c:v>
                </c:pt>
                <c:pt idx="2">
                  <c:v>33484571.75</c:v>
                </c:pt>
                <c:pt idx="3">
                  <c:v>32510868.77</c:v>
                </c:pt>
                <c:pt idx="4">
                  <c:v>33481167.579999998</c:v>
                </c:pt>
                <c:pt idx="5">
                  <c:v>32462033.010000002</c:v>
                </c:pt>
                <c:pt idx="6">
                  <c:v>30474483.5</c:v>
                </c:pt>
                <c:pt idx="7">
                  <c:v>32101085.289999999</c:v>
                </c:pt>
                <c:pt idx="8">
                  <c:v>32063084.329999998</c:v>
                </c:pt>
                <c:pt idx="9">
                  <c:v>31912789.609999999</c:v>
                </c:pt>
                <c:pt idx="10">
                  <c:v>33401873.57</c:v>
                </c:pt>
                <c:pt idx="11">
                  <c:v>36654487.950000003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A7-4E1D-B6D0-121DB1E7A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2565984"/>
        <c:axId val="757938064"/>
      </c:lineChart>
      <c:catAx>
        <c:axId val="77256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938064"/>
        <c:crosses val="autoZero"/>
        <c:auto val="1"/>
        <c:lblAlgn val="ctr"/>
        <c:lblOffset val="100"/>
        <c:noMultiLvlLbl val="0"/>
      </c:catAx>
      <c:valAx>
        <c:axId val="7579380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r>
                  <a:rPr lang="en-US" sz="1300" dirty="0">
                    <a:noFill/>
                    <a:latin typeface="Raleway" panose="020B0604020202020204" charset="0"/>
                  </a:rPr>
                  <a:t>Sales in Millions</a:t>
                </a:r>
              </a:p>
            </c:rich>
          </c:tx>
          <c:layout>
            <c:manualLayout>
              <c:xMode val="edge"/>
              <c:yMode val="edge"/>
              <c:x val="1.2449491524764961E-2"/>
              <c:y val="0.266657279564248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noFill/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565984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D31D1-6CC1-41DD-8969-0486361F1F2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21C35A5-9861-4D49-A0DF-BD73256A6A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002060"/>
              </a:solidFill>
              <a:latin typeface="Raleway" panose="020B0604020202020204" charset="0"/>
            </a:rPr>
            <a:t>Problem Understanding</a:t>
          </a:r>
        </a:p>
      </dgm:t>
    </dgm:pt>
    <dgm:pt modelId="{F7264C52-A403-4EB7-A2F5-9ED1D15A7557}" type="parTrans" cxnId="{7E1A1A64-35C1-48AD-A910-DC00C62CC88D}">
      <dgm:prSet/>
      <dgm:spPr/>
      <dgm:t>
        <a:bodyPr/>
        <a:lstStyle/>
        <a:p>
          <a:endParaRPr lang="en-US" b="1">
            <a:solidFill>
              <a:srgbClr val="002060"/>
            </a:solidFill>
            <a:latin typeface="Raleway" panose="020B0604020202020204" charset="0"/>
          </a:endParaRPr>
        </a:p>
      </dgm:t>
    </dgm:pt>
    <dgm:pt modelId="{4D4BFD60-0219-4F52-B2F3-CCDEFA02D601}" type="sibTrans" cxnId="{7E1A1A64-35C1-48AD-A910-DC00C62CC88D}">
      <dgm:prSet/>
      <dgm:spPr/>
      <dgm:t>
        <a:bodyPr/>
        <a:lstStyle/>
        <a:p>
          <a:pPr>
            <a:lnSpc>
              <a:spcPct val="100000"/>
            </a:lnSpc>
          </a:pPr>
          <a:endParaRPr lang="en-US" b="1">
            <a:solidFill>
              <a:srgbClr val="002060"/>
            </a:solidFill>
            <a:latin typeface="Raleway" panose="020B0604020202020204" charset="0"/>
          </a:endParaRPr>
        </a:p>
      </dgm:t>
    </dgm:pt>
    <dgm:pt modelId="{0398ED02-A3E8-4F2F-9F76-07D1404A73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rgbClr val="002060"/>
              </a:solidFill>
              <a:latin typeface="Raleway" panose="020B0604020202020204" charset="0"/>
            </a:rPr>
            <a:t>Data Processing</a:t>
          </a:r>
        </a:p>
      </dgm:t>
    </dgm:pt>
    <dgm:pt modelId="{9AC6EDCE-D124-414D-BA8E-CDD0204C873C}" type="parTrans" cxnId="{B467449B-6F4B-40C1-BD50-DE50252EA835}">
      <dgm:prSet/>
      <dgm:spPr/>
      <dgm:t>
        <a:bodyPr/>
        <a:lstStyle/>
        <a:p>
          <a:endParaRPr lang="en-US" b="1">
            <a:solidFill>
              <a:srgbClr val="002060"/>
            </a:solidFill>
            <a:latin typeface="Raleway" panose="020B0604020202020204" charset="0"/>
          </a:endParaRPr>
        </a:p>
      </dgm:t>
    </dgm:pt>
    <dgm:pt modelId="{1BF274E9-9CEC-48AF-A500-254FA19507FA}" type="sibTrans" cxnId="{B467449B-6F4B-40C1-BD50-DE50252EA835}">
      <dgm:prSet/>
      <dgm:spPr/>
      <dgm:t>
        <a:bodyPr/>
        <a:lstStyle/>
        <a:p>
          <a:pPr>
            <a:lnSpc>
              <a:spcPct val="100000"/>
            </a:lnSpc>
          </a:pPr>
          <a:endParaRPr lang="en-US" b="1">
            <a:solidFill>
              <a:srgbClr val="002060"/>
            </a:solidFill>
            <a:latin typeface="Raleway" panose="020B0604020202020204" charset="0"/>
          </a:endParaRPr>
        </a:p>
      </dgm:t>
    </dgm:pt>
    <dgm:pt modelId="{8F4F16F4-6E1D-4541-9FDC-7AF7BD11FE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rgbClr val="002060"/>
              </a:solidFill>
              <a:latin typeface="Raleway" panose="020B0604020202020204" charset="0"/>
            </a:rPr>
            <a:t>Data Analysis &amp; Modeling</a:t>
          </a:r>
        </a:p>
      </dgm:t>
    </dgm:pt>
    <dgm:pt modelId="{64B3695B-734D-448F-9A30-2385D1EA78D3}" type="parTrans" cxnId="{30EAD5D6-F0CD-48D9-9BDC-0EDBDB994EE0}">
      <dgm:prSet/>
      <dgm:spPr/>
      <dgm:t>
        <a:bodyPr/>
        <a:lstStyle/>
        <a:p>
          <a:endParaRPr lang="en-US" b="1">
            <a:solidFill>
              <a:srgbClr val="002060"/>
            </a:solidFill>
            <a:latin typeface="Raleway" panose="020B0604020202020204" charset="0"/>
          </a:endParaRPr>
        </a:p>
      </dgm:t>
    </dgm:pt>
    <dgm:pt modelId="{59170299-9719-4AF7-A2EC-4A3FC34BD777}" type="sibTrans" cxnId="{30EAD5D6-F0CD-48D9-9BDC-0EDBDB994EE0}">
      <dgm:prSet/>
      <dgm:spPr/>
      <dgm:t>
        <a:bodyPr/>
        <a:lstStyle/>
        <a:p>
          <a:pPr>
            <a:lnSpc>
              <a:spcPct val="100000"/>
            </a:lnSpc>
          </a:pPr>
          <a:endParaRPr lang="en-US" b="1">
            <a:solidFill>
              <a:srgbClr val="002060"/>
            </a:solidFill>
            <a:latin typeface="Raleway" panose="020B0604020202020204" charset="0"/>
          </a:endParaRPr>
        </a:p>
      </dgm:t>
    </dgm:pt>
    <dgm:pt modelId="{924AE630-7F58-4729-BBB8-5557B45B18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rgbClr val="002060"/>
              </a:solidFill>
              <a:latin typeface="Raleway" panose="020B0604020202020204" charset="0"/>
            </a:rPr>
            <a:t>Insights &amp; Recommendations</a:t>
          </a:r>
        </a:p>
      </dgm:t>
    </dgm:pt>
    <dgm:pt modelId="{720E1F73-4F63-4D4F-A97C-7977A12D139D}" type="parTrans" cxnId="{F7AB652D-3D0D-4912-B6BD-A8C6C38C3E4F}">
      <dgm:prSet/>
      <dgm:spPr/>
      <dgm:t>
        <a:bodyPr/>
        <a:lstStyle/>
        <a:p>
          <a:endParaRPr lang="en-US" b="1">
            <a:solidFill>
              <a:srgbClr val="002060"/>
            </a:solidFill>
            <a:latin typeface="Raleway" panose="020B0604020202020204" charset="0"/>
          </a:endParaRPr>
        </a:p>
      </dgm:t>
    </dgm:pt>
    <dgm:pt modelId="{67405156-6B16-4835-AA86-1D72522D811D}" type="sibTrans" cxnId="{F7AB652D-3D0D-4912-B6BD-A8C6C38C3E4F}">
      <dgm:prSet/>
      <dgm:spPr/>
      <dgm:t>
        <a:bodyPr/>
        <a:lstStyle/>
        <a:p>
          <a:endParaRPr lang="en-US" b="1">
            <a:solidFill>
              <a:srgbClr val="002060"/>
            </a:solidFill>
            <a:latin typeface="Raleway" panose="020B0604020202020204" charset="0"/>
          </a:endParaRPr>
        </a:p>
      </dgm:t>
    </dgm:pt>
    <dgm:pt modelId="{71894C7A-BD52-4DEF-892B-D281C1A0D37C}" type="pres">
      <dgm:prSet presAssocID="{700D31D1-6CC1-41DD-8969-0486361F1F21}" presName="root" presStyleCnt="0">
        <dgm:presLayoutVars>
          <dgm:dir/>
          <dgm:resizeHandles val="exact"/>
        </dgm:presLayoutVars>
      </dgm:prSet>
      <dgm:spPr/>
    </dgm:pt>
    <dgm:pt modelId="{2A749466-3BF9-4824-8801-04354E51A48F}" type="pres">
      <dgm:prSet presAssocID="{700D31D1-6CC1-41DD-8969-0486361F1F21}" presName="container" presStyleCnt="0">
        <dgm:presLayoutVars>
          <dgm:dir/>
          <dgm:resizeHandles val="exact"/>
        </dgm:presLayoutVars>
      </dgm:prSet>
      <dgm:spPr/>
    </dgm:pt>
    <dgm:pt modelId="{906799E5-DFC3-4A68-88CA-2BBA5D15D0CC}" type="pres">
      <dgm:prSet presAssocID="{121C35A5-9861-4D49-A0DF-BD73256A6AEF}" presName="compNode" presStyleCnt="0"/>
      <dgm:spPr/>
    </dgm:pt>
    <dgm:pt modelId="{FF803B27-699E-43D3-9769-04D574B8A3AD}" type="pres">
      <dgm:prSet presAssocID="{121C35A5-9861-4D49-A0DF-BD73256A6AEF}" presName="iconBgRect" presStyleLbl="bgShp" presStyleIdx="0" presStyleCnt="4"/>
      <dgm:spPr/>
    </dgm:pt>
    <dgm:pt modelId="{2C57E7E3-8620-43DB-8336-C69784EC6A95}" type="pres">
      <dgm:prSet presAssocID="{121C35A5-9861-4D49-A0DF-BD73256A6A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98DCD75-94AF-47BC-A231-A42709F9120D}" type="pres">
      <dgm:prSet presAssocID="{121C35A5-9861-4D49-A0DF-BD73256A6AEF}" presName="spaceRect" presStyleCnt="0"/>
      <dgm:spPr/>
    </dgm:pt>
    <dgm:pt modelId="{32C1E79B-6C54-46A2-B09B-DDAE4405EA38}" type="pres">
      <dgm:prSet presAssocID="{121C35A5-9861-4D49-A0DF-BD73256A6AEF}" presName="textRect" presStyleLbl="revTx" presStyleIdx="0" presStyleCnt="4">
        <dgm:presLayoutVars>
          <dgm:chMax val="1"/>
          <dgm:chPref val="1"/>
        </dgm:presLayoutVars>
      </dgm:prSet>
      <dgm:spPr/>
    </dgm:pt>
    <dgm:pt modelId="{5096ECEB-10B2-41CC-98A2-D6D921D7F952}" type="pres">
      <dgm:prSet presAssocID="{4D4BFD60-0219-4F52-B2F3-CCDEFA02D601}" presName="sibTrans" presStyleLbl="sibTrans2D1" presStyleIdx="0" presStyleCnt="0"/>
      <dgm:spPr/>
    </dgm:pt>
    <dgm:pt modelId="{651A1B63-1E09-48D9-BCBE-E74704FF69F4}" type="pres">
      <dgm:prSet presAssocID="{0398ED02-A3E8-4F2F-9F76-07D1404A7388}" presName="compNode" presStyleCnt="0"/>
      <dgm:spPr/>
    </dgm:pt>
    <dgm:pt modelId="{6A3BDE63-D05B-43D7-BB6F-13A8B5A29E91}" type="pres">
      <dgm:prSet presAssocID="{0398ED02-A3E8-4F2F-9F76-07D1404A7388}" presName="iconBgRect" presStyleLbl="bgShp" presStyleIdx="1" presStyleCnt="4"/>
      <dgm:spPr/>
    </dgm:pt>
    <dgm:pt modelId="{AF88B99F-EB93-4C60-B748-48A586CB481D}" type="pres">
      <dgm:prSet presAssocID="{0398ED02-A3E8-4F2F-9F76-07D1404A73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F2AF3E3-6E6F-40EE-B100-8E22E8F28371}" type="pres">
      <dgm:prSet presAssocID="{0398ED02-A3E8-4F2F-9F76-07D1404A7388}" presName="spaceRect" presStyleCnt="0"/>
      <dgm:spPr/>
    </dgm:pt>
    <dgm:pt modelId="{3AE035B2-FEF4-4D05-A943-AA09CD578B72}" type="pres">
      <dgm:prSet presAssocID="{0398ED02-A3E8-4F2F-9F76-07D1404A7388}" presName="textRect" presStyleLbl="revTx" presStyleIdx="1" presStyleCnt="4">
        <dgm:presLayoutVars>
          <dgm:chMax val="1"/>
          <dgm:chPref val="1"/>
        </dgm:presLayoutVars>
      </dgm:prSet>
      <dgm:spPr/>
    </dgm:pt>
    <dgm:pt modelId="{4E3004DC-9B86-4562-A25F-18D786A5A224}" type="pres">
      <dgm:prSet presAssocID="{1BF274E9-9CEC-48AF-A500-254FA19507FA}" presName="sibTrans" presStyleLbl="sibTrans2D1" presStyleIdx="0" presStyleCnt="0"/>
      <dgm:spPr/>
    </dgm:pt>
    <dgm:pt modelId="{99664B30-D990-46D6-95A5-FAF529BB7D70}" type="pres">
      <dgm:prSet presAssocID="{8F4F16F4-6E1D-4541-9FDC-7AF7BD11FE49}" presName="compNode" presStyleCnt="0"/>
      <dgm:spPr/>
    </dgm:pt>
    <dgm:pt modelId="{EA204ACF-9EE3-4B52-B0CB-0C9194DC0FAD}" type="pres">
      <dgm:prSet presAssocID="{8F4F16F4-6E1D-4541-9FDC-7AF7BD11FE49}" presName="iconBgRect" presStyleLbl="bgShp" presStyleIdx="2" presStyleCnt="4"/>
      <dgm:spPr>
        <a:solidFill>
          <a:schemeClr val="tx1">
            <a:lumMod val="75000"/>
          </a:schemeClr>
        </a:solidFill>
      </dgm:spPr>
    </dgm:pt>
    <dgm:pt modelId="{96435897-1F3A-41D3-A05E-6B26D8B8B8B8}" type="pres">
      <dgm:prSet presAssocID="{8F4F16F4-6E1D-4541-9FDC-7AF7BD11FE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3D3CC00-23CB-459F-A134-4458F5981583}" type="pres">
      <dgm:prSet presAssocID="{8F4F16F4-6E1D-4541-9FDC-7AF7BD11FE49}" presName="spaceRect" presStyleCnt="0"/>
      <dgm:spPr/>
    </dgm:pt>
    <dgm:pt modelId="{87B91EA8-B2EA-4E5F-A484-2BF194BDD99C}" type="pres">
      <dgm:prSet presAssocID="{8F4F16F4-6E1D-4541-9FDC-7AF7BD11FE49}" presName="textRect" presStyleLbl="revTx" presStyleIdx="2" presStyleCnt="4">
        <dgm:presLayoutVars>
          <dgm:chMax val="1"/>
          <dgm:chPref val="1"/>
        </dgm:presLayoutVars>
      </dgm:prSet>
      <dgm:spPr/>
    </dgm:pt>
    <dgm:pt modelId="{E0BE40AD-A8B2-4490-8DC4-AC7E013B7306}" type="pres">
      <dgm:prSet presAssocID="{59170299-9719-4AF7-A2EC-4A3FC34BD777}" presName="sibTrans" presStyleLbl="sibTrans2D1" presStyleIdx="0" presStyleCnt="0"/>
      <dgm:spPr/>
    </dgm:pt>
    <dgm:pt modelId="{F9829BB0-ED37-4878-929F-806686DDD4BB}" type="pres">
      <dgm:prSet presAssocID="{924AE630-7F58-4729-BBB8-5557B45B1840}" presName="compNode" presStyleCnt="0"/>
      <dgm:spPr/>
    </dgm:pt>
    <dgm:pt modelId="{1757529F-5805-4709-AA38-20F202C93142}" type="pres">
      <dgm:prSet presAssocID="{924AE630-7F58-4729-BBB8-5557B45B1840}" presName="iconBgRect" presStyleLbl="bgShp" presStyleIdx="3" presStyleCnt="4"/>
      <dgm:spPr/>
    </dgm:pt>
    <dgm:pt modelId="{9DB1A861-D9B5-409D-8E0F-E748BC3A9894}" type="pres">
      <dgm:prSet presAssocID="{924AE630-7F58-4729-BBB8-5557B45B184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814E19B-908A-489A-B5F9-36D7ADCC6B12}" type="pres">
      <dgm:prSet presAssocID="{924AE630-7F58-4729-BBB8-5557B45B1840}" presName="spaceRect" presStyleCnt="0"/>
      <dgm:spPr/>
    </dgm:pt>
    <dgm:pt modelId="{0D3B02CE-62CE-407C-81BE-3F80B1C47852}" type="pres">
      <dgm:prSet presAssocID="{924AE630-7F58-4729-BBB8-5557B45B184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99C5D04-C388-43A7-8D9B-CE54606C0CBF}" type="presOf" srcId="{4D4BFD60-0219-4F52-B2F3-CCDEFA02D601}" destId="{5096ECEB-10B2-41CC-98A2-D6D921D7F952}" srcOrd="0" destOrd="0" presId="urn:microsoft.com/office/officeart/2018/2/layout/IconCircleList"/>
    <dgm:cxn modelId="{92179B07-117B-4919-8BF6-9C2058594A1D}" type="presOf" srcId="{1BF274E9-9CEC-48AF-A500-254FA19507FA}" destId="{4E3004DC-9B86-4562-A25F-18D786A5A224}" srcOrd="0" destOrd="0" presId="urn:microsoft.com/office/officeart/2018/2/layout/IconCircleList"/>
    <dgm:cxn modelId="{F7AB652D-3D0D-4912-B6BD-A8C6C38C3E4F}" srcId="{700D31D1-6CC1-41DD-8969-0486361F1F21}" destId="{924AE630-7F58-4729-BBB8-5557B45B1840}" srcOrd="3" destOrd="0" parTransId="{720E1F73-4F63-4D4F-A97C-7977A12D139D}" sibTransId="{67405156-6B16-4835-AA86-1D72522D811D}"/>
    <dgm:cxn modelId="{7E1A1A64-35C1-48AD-A910-DC00C62CC88D}" srcId="{700D31D1-6CC1-41DD-8969-0486361F1F21}" destId="{121C35A5-9861-4D49-A0DF-BD73256A6AEF}" srcOrd="0" destOrd="0" parTransId="{F7264C52-A403-4EB7-A2F5-9ED1D15A7557}" sibTransId="{4D4BFD60-0219-4F52-B2F3-CCDEFA02D601}"/>
    <dgm:cxn modelId="{F04AAB67-B09C-4DF6-8D66-D1543C52477B}" type="presOf" srcId="{8F4F16F4-6E1D-4541-9FDC-7AF7BD11FE49}" destId="{87B91EA8-B2EA-4E5F-A484-2BF194BDD99C}" srcOrd="0" destOrd="0" presId="urn:microsoft.com/office/officeart/2018/2/layout/IconCircleList"/>
    <dgm:cxn modelId="{173F2349-FD28-4046-999C-EF10DD86AB87}" type="presOf" srcId="{121C35A5-9861-4D49-A0DF-BD73256A6AEF}" destId="{32C1E79B-6C54-46A2-B09B-DDAE4405EA38}" srcOrd="0" destOrd="0" presId="urn:microsoft.com/office/officeart/2018/2/layout/IconCircleList"/>
    <dgm:cxn modelId="{D9A4C45A-7181-4497-BA5B-91566AA21026}" type="presOf" srcId="{0398ED02-A3E8-4F2F-9F76-07D1404A7388}" destId="{3AE035B2-FEF4-4D05-A943-AA09CD578B72}" srcOrd="0" destOrd="0" presId="urn:microsoft.com/office/officeart/2018/2/layout/IconCircleList"/>
    <dgm:cxn modelId="{5877438C-4415-48C6-B521-021387581F65}" type="presOf" srcId="{59170299-9719-4AF7-A2EC-4A3FC34BD777}" destId="{E0BE40AD-A8B2-4490-8DC4-AC7E013B7306}" srcOrd="0" destOrd="0" presId="urn:microsoft.com/office/officeart/2018/2/layout/IconCircleList"/>
    <dgm:cxn modelId="{B467449B-6F4B-40C1-BD50-DE50252EA835}" srcId="{700D31D1-6CC1-41DD-8969-0486361F1F21}" destId="{0398ED02-A3E8-4F2F-9F76-07D1404A7388}" srcOrd="1" destOrd="0" parTransId="{9AC6EDCE-D124-414D-BA8E-CDD0204C873C}" sibTransId="{1BF274E9-9CEC-48AF-A500-254FA19507FA}"/>
    <dgm:cxn modelId="{30EAD5D6-F0CD-48D9-9BDC-0EDBDB994EE0}" srcId="{700D31D1-6CC1-41DD-8969-0486361F1F21}" destId="{8F4F16F4-6E1D-4541-9FDC-7AF7BD11FE49}" srcOrd="2" destOrd="0" parTransId="{64B3695B-734D-448F-9A30-2385D1EA78D3}" sibTransId="{59170299-9719-4AF7-A2EC-4A3FC34BD777}"/>
    <dgm:cxn modelId="{95D5CCED-2688-48A0-9C5E-5F6BF8199E8E}" type="presOf" srcId="{700D31D1-6CC1-41DD-8969-0486361F1F21}" destId="{71894C7A-BD52-4DEF-892B-D281C1A0D37C}" srcOrd="0" destOrd="0" presId="urn:microsoft.com/office/officeart/2018/2/layout/IconCircleList"/>
    <dgm:cxn modelId="{119C14F4-FEC6-439B-A760-46A53040C155}" type="presOf" srcId="{924AE630-7F58-4729-BBB8-5557B45B1840}" destId="{0D3B02CE-62CE-407C-81BE-3F80B1C47852}" srcOrd="0" destOrd="0" presId="urn:microsoft.com/office/officeart/2018/2/layout/IconCircleList"/>
    <dgm:cxn modelId="{6E83DD8C-91F5-4BC6-86CA-467A5DC290DE}" type="presParOf" srcId="{71894C7A-BD52-4DEF-892B-D281C1A0D37C}" destId="{2A749466-3BF9-4824-8801-04354E51A48F}" srcOrd="0" destOrd="0" presId="urn:microsoft.com/office/officeart/2018/2/layout/IconCircleList"/>
    <dgm:cxn modelId="{0F925477-F9EA-4E3D-A6D8-19CF254B2073}" type="presParOf" srcId="{2A749466-3BF9-4824-8801-04354E51A48F}" destId="{906799E5-DFC3-4A68-88CA-2BBA5D15D0CC}" srcOrd="0" destOrd="0" presId="urn:microsoft.com/office/officeart/2018/2/layout/IconCircleList"/>
    <dgm:cxn modelId="{D7AA9166-62C6-41AF-BCD2-0DA8ACE0CAA5}" type="presParOf" srcId="{906799E5-DFC3-4A68-88CA-2BBA5D15D0CC}" destId="{FF803B27-699E-43D3-9769-04D574B8A3AD}" srcOrd="0" destOrd="0" presId="urn:microsoft.com/office/officeart/2018/2/layout/IconCircleList"/>
    <dgm:cxn modelId="{2197E64F-C5A9-4B4E-B18F-2FB4B2A3355D}" type="presParOf" srcId="{906799E5-DFC3-4A68-88CA-2BBA5D15D0CC}" destId="{2C57E7E3-8620-43DB-8336-C69784EC6A95}" srcOrd="1" destOrd="0" presId="urn:microsoft.com/office/officeart/2018/2/layout/IconCircleList"/>
    <dgm:cxn modelId="{225EE5FA-91E0-4369-A813-0FBF80914C0F}" type="presParOf" srcId="{906799E5-DFC3-4A68-88CA-2BBA5D15D0CC}" destId="{898DCD75-94AF-47BC-A231-A42709F9120D}" srcOrd="2" destOrd="0" presId="urn:microsoft.com/office/officeart/2018/2/layout/IconCircleList"/>
    <dgm:cxn modelId="{EE0A2910-8C60-4432-887E-F95A8311C479}" type="presParOf" srcId="{906799E5-DFC3-4A68-88CA-2BBA5D15D0CC}" destId="{32C1E79B-6C54-46A2-B09B-DDAE4405EA38}" srcOrd="3" destOrd="0" presId="urn:microsoft.com/office/officeart/2018/2/layout/IconCircleList"/>
    <dgm:cxn modelId="{D2209C1C-7B1C-4E5A-B714-8F47BFB21603}" type="presParOf" srcId="{2A749466-3BF9-4824-8801-04354E51A48F}" destId="{5096ECEB-10B2-41CC-98A2-D6D921D7F952}" srcOrd="1" destOrd="0" presId="urn:microsoft.com/office/officeart/2018/2/layout/IconCircleList"/>
    <dgm:cxn modelId="{A8CCE754-FF8A-44B2-9B06-3511E8CDC649}" type="presParOf" srcId="{2A749466-3BF9-4824-8801-04354E51A48F}" destId="{651A1B63-1E09-48D9-BCBE-E74704FF69F4}" srcOrd="2" destOrd="0" presId="urn:microsoft.com/office/officeart/2018/2/layout/IconCircleList"/>
    <dgm:cxn modelId="{653B9AA0-BD33-448A-97FD-F05830E60F40}" type="presParOf" srcId="{651A1B63-1E09-48D9-BCBE-E74704FF69F4}" destId="{6A3BDE63-D05B-43D7-BB6F-13A8B5A29E91}" srcOrd="0" destOrd="0" presId="urn:microsoft.com/office/officeart/2018/2/layout/IconCircleList"/>
    <dgm:cxn modelId="{FF888F61-0756-4BFD-9EFB-A9F42DAD7996}" type="presParOf" srcId="{651A1B63-1E09-48D9-BCBE-E74704FF69F4}" destId="{AF88B99F-EB93-4C60-B748-48A586CB481D}" srcOrd="1" destOrd="0" presId="urn:microsoft.com/office/officeart/2018/2/layout/IconCircleList"/>
    <dgm:cxn modelId="{C5075E41-C80A-4D44-8E17-B4626E096E0E}" type="presParOf" srcId="{651A1B63-1E09-48D9-BCBE-E74704FF69F4}" destId="{FF2AF3E3-6E6F-40EE-B100-8E22E8F28371}" srcOrd="2" destOrd="0" presId="urn:microsoft.com/office/officeart/2018/2/layout/IconCircleList"/>
    <dgm:cxn modelId="{E3154DAA-BCEF-4BF9-9D87-01772868E532}" type="presParOf" srcId="{651A1B63-1E09-48D9-BCBE-E74704FF69F4}" destId="{3AE035B2-FEF4-4D05-A943-AA09CD578B72}" srcOrd="3" destOrd="0" presId="urn:microsoft.com/office/officeart/2018/2/layout/IconCircleList"/>
    <dgm:cxn modelId="{E0336482-EE28-4837-95FD-B75046E316A0}" type="presParOf" srcId="{2A749466-3BF9-4824-8801-04354E51A48F}" destId="{4E3004DC-9B86-4562-A25F-18D786A5A224}" srcOrd="3" destOrd="0" presId="urn:microsoft.com/office/officeart/2018/2/layout/IconCircleList"/>
    <dgm:cxn modelId="{864859FC-BA55-4953-858C-916F3F8A3807}" type="presParOf" srcId="{2A749466-3BF9-4824-8801-04354E51A48F}" destId="{99664B30-D990-46D6-95A5-FAF529BB7D70}" srcOrd="4" destOrd="0" presId="urn:microsoft.com/office/officeart/2018/2/layout/IconCircleList"/>
    <dgm:cxn modelId="{5E5ADE1F-7F6E-447A-8DB5-ABB7B833A718}" type="presParOf" srcId="{99664B30-D990-46D6-95A5-FAF529BB7D70}" destId="{EA204ACF-9EE3-4B52-B0CB-0C9194DC0FAD}" srcOrd="0" destOrd="0" presId="urn:microsoft.com/office/officeart/2018/2/layout/IconCircleList"/>
    <dgm:cxn modelId="{3253E265-62F3-4B86-835E-FA7E63E81B78}" type="presParOf" srcId="{99664B30-D990-46D6-95A5-FAF529BB7D70}" destId="{96435897-1F3A-41D3-A05E-6B26D8B8B8B8}" srcOrd="1" destOrd="0" presId="urn:microsoft.com/office/officeart/2018/2/layout/IconCircleList"/>
    <dgm:cxn modelId="{1F1FCA40-ED28-4002-8FF9-6FA146F945CA}" type="presParOf" srcId="{99664B30-D990-46D6-95A5-FAF529BB7D70}" destId="{A3D3CC00-23CB-459F-A134-4458F5981583}" srcOrd="2" destOrd="0" presId="urn:microsoft.com/office/officeart/2018/2/layout/IconCircleList"/>
    <dgm:cxn modelId="{A628BE59-74E1-4F9B-B792-0542A8B51687}" type="presParOf" srcId="{99664B30-D990-46D6-95A5-FAF529BB7D70}" destId="{87B91EA8-B2EA-4E5F-A484-2BF194BDD99C}" srcOrd="3" destOrd="0" presId="urn:microsoft.com/office/officeart/2018/2/layout/IconCircleList"/>
    <dgm:cxn modelId="{C62D34FB-EA7E-4969-AD7B-5BC29B9AF747}" type="presParOf" srcId="{2A749466-3BF9-4824-8801-04354E51A48F}" destId="{E0BE40AD-A8B2-4490-8DC4-AC7E013B7306}" srcOrd="5" destOrd="0" presId="urn:microsoft.com/office/officeart/2018/2/layout/IconCircleList"/>
    <dgm:cxn modelId="{61C43D2C-318A-4117-A742-1B2545A98A2E}" type="presParOf" srcId="{2A749466-3BF9-4824-8801-04354E51A48F}" destId="{F9829BB0-ED37-4878-929F-806686DDD4BB}" srcOrd="6" destOrd="0" presId="urn:microsoft.com/office/officeart/2018/2/layout/IconCircleList"/>
    <dgm:cxn modelId="{DC9993AA-CE17-41BF-911F-AC346FB5DCE9}" type="presParOf" srcId="{F9829BB0-ED37-4878-929F-806686DDD4BB}" destId="{1757529F-5805-4709-AA38-20F202C93142}" srcOrd="0" destOrd="0" presId="urn:microsoft.com/office/officeart/2018/2/layout/IconCircleList"/>
    <dgm:cxn modelId="{1F2E50DE-DE36-4F7D-A31E-E2604DE2DABC}" type="presParOf" srcId="{F9829BB0-ED37-4878-929F-806686DDD4BB}" destId="{9DB1A861-D9B5-409D-8E0F-E748BC3A9894}" srcOrd="1" destOrd="0" presId="urn:microsoft.com/office/officeart/2018/2/layout/IconCircleList"/>
    <dgm:cxn modelId="{A59A91C4-325D-47B1-AD3A-9063B1C1FA9A}" type="presParOf" srcId="{F9829BB0-ED37-4878-929F-806686DDD4BB}" destId="{6814E19B-908A-489A-B5F9-36D7ADCC6B12}" srcOrd="2" destOrd="0" presId="urn:microsoft.com/office/officeart/2018/2/layout/IconCircleList"/>
    <dgm:cxn modelId="{5B4B13ED-D674-4EF6-91BE-27F1587A7569}" type="presParOf" srcId="{F9829BB0-ED37-4878-929F-806686DDD4BB}" destId="{0D3B02CE-62CE-407C-81BE-3F80B1C4785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BAE3A8-2FB7-3249-ABD8-13645089EA5D}" type="doc">
      <dgm:prSet loTypeId="urn:microsoft.com/office/officeart/2008/layout/VerticalCurvedList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DF63A85-054A-9E46-9A0B-BA042F1871C9}">
      <dgm:prSet phldrT="[Text]" custT="1"/>
      <dgm:spPr/>
      <dgm:t>
        <a:bodyPr/>
        <a:lstStyle/>
        <a:p>
          <a:r>
            <a:rPr lang="en-US" sz="1600" b="0" i="0" u="none" strike="noStrike" kern="1200" cap="none" dirty="0">
              <a:latin typeface="Raleway"/>
              <a:ea typeface="Lato"/>
              <a:cs typeface="Lato"/>
              <a:sym typeface="Lato"/>
            </a:rPr>
            <a:t>Lives 5.92 miles away</a:t>
          </a:r>
        </a:p>
      </dgm:t>
    </dgm:pt>
    <dgm:pt modelId="{2F95033C-C500-8B4D-B96C-8BB0BF533CAD}" type="parTrans" cxnId="{EF7854DA-ADAC-8140-8F13-B353421D7A6F}">
      <dgm:prSet/>
      <dgm:spPr/>
      <dgm:t>
        <a:bodyPr/>
        <a:lstStyle/>
        <a:p>
          <a:endParaRPr lang="en-US"/>
        </a:p>
      </dgm:t>
    </dgm:pt>
    <dgm:pt modelId="{1AE6C803-0AE6-344C-8A00-E9F7E49AC400}" type="sibTrans" cxnId="{EF7854DA-ADAC-8140-8F13-B353421D7A6F}">
      <dgm:prSet/>
      <dgm:spPr/>
      <dgm:t>
        <a:bodyPr/>
        <a:lstStyle/>
        <a:p>
          <a:endParaRPr lang="en-US"/>
        </a:p>
      </dgm:t>
    </dgm:pt>
    <dgm:pt modelId="{F945E4C3-CF5D-1A46-B84C-12F2E2F52025}">
      <dgm:prSet phldrT="[Text]" custT="1"/>
      <dgm:spPr/>
      <dgm:t>
        <a:bodyPr/>
        <a:lstStyle/>
        <a:p>
          <a:r>
            <a:rPr lang="en-US" sz="1600" b="0" i="0" u="none" strike="noStrike" cap="none" dirty="0">
              <a:latin typeface="Raleway"/>
              <a:ea typeface="Lato"/>
              <a:cs typeface="Lato"/>
              <a:sym typeface="Lato"/>
            </a:rPr>
            <a:t>49 years old</a:t>
          </a:r>
        </a:p>
      </dgm:t>
    </dgm:pt>
    <dgm:pt modelId="{E2D68C0C-D0A8-9243-A0F5-0E53FFF3C948}" type="parTrans" cxnId="{6A110446-E70E-2744-94C8-B515CC50748B}">
      <dgm:prSet/>
      <dgm:spPr/>
      <dgm:t>
        <a:bodyPr/>
        <a:lstStyle/>
        <a:p>
          <a:endParaRPr lang="en-US"/>
        </a:p>
      </dgm:t>
    </dgm:pt>
    <dgm:pt modelId="{20023482-876A-E34E-8198-3636A0069DE4}" type="sibTrans" cxnId="{6A110446-E70E-2744-94C8-B515CC50748B}">
      <dgm:prSet/>
      <dgm:spPr/>
      <dgm:t>
        <a:bodyPr/>
        <a:lstStyle/>
        <a:p>
          <a:endParaRPr lang="en-US"/>
        </a:p>
      </dgm:t>
    </dgm:pt>
    <dgm:pt modelId="{E933D647-5B47-EA48-AB98-F8ECAB989575}">
      <dgm:prSet phldrT="[Text]"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>
              <a:latin typeface="Raleway"/>
              <a:ea typeface="Lato"/>
              <a:cs typeface="Lato"/>
            </a:rPr>
            <a:t>Married with 0-2 children</a:t>
          </a:r>
          <a:endParaRPr lang="en-US" sz="1600" b="0" i="0" u="none" strike="noStrike" kern="1200" cap="none" dirty="0">
            <a:latin typeface="Raleway"/>
            <a:ea typeface="Lato"/>
            <a:cs typeface="Lato"/>
          </a:endParaRPr>
        </a:p>
      </dgm:t>
    </dgm:pt>
    <dgm:pt modelId="{BB3E23BA-4AF7-C247-97C0-C2BE05E74EF4}" type="parTrans" cxnId="{B9A1767A-E33B-D543-9A6D-9EBFF2661A40}">
      <dgm:prSet/>
      <dgm:spPr/>
      <dgm:t>
        <a:bodyPr/>
        <a:lstStyle/>
        <a:p>
          <a:endParaRPr lang="en-US"/>
        </a:p>
      </dgm:t>
    </dgm:pt>
    <dgm:pt modelId="{42976A5E-5983-2E40-A5DE-E61EB1DC21F7}" type="sibTrans" cxnId="{B9A1767A-E33B-D543-9A6D-9EBFF2661A40}">
      <dgm:prSet/>
      <dgm:spPr/>
      <dgm:t>
        <a:bodyPr/>
        <a:lstStyle/>
        <a:p>
          <a:endParaRPr lang="en-US"/>
        </a:p>
      </dgm:t>
    </dgm:pt>
    <dgm:pt modelId="{7A68BDC6-1537-664F-9716-8B05BA7DB183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>
              <a:latin typeface="Raleway"/>
              <a:ea typeface="Lato"/>
              <a:cs typeface="Lato"/>
            </a:rPr>
            <a:t>Earn $50K - $74K</a:t>
          </a:r>
          <a:endParaRPr lang="en-US" sz="1600" b="0" i="0" u="none" strike="noStrike" kern="1200" cap="none" dirty="0">
            <a:latin typeface="Raleway"/>
            <a:ea typeface="Lato"/>
            <a:cs typeface="Lato"/>
          </a:endParaRPr>
        </a:p>
      </dgm:t>
    </dgm:pt>
    <dgm:pt modelId="{71506451-2CEE-FD4C-8F83-F05EA7795527}" type="parTrans" cxnId="{D4D8B9CE-46E8-9440-8D0A-FCC74862E15A}">
      <dgm:prSet/>
      <dgm:spPr/>
      <dgm:t>
        <a:bodyPr/>
        <a:lstStyle/>
        <a:p>
          <a:endParaRPr lang="en-US"/>
        </a:p>
      </dgm:t>
    </dgm:pt>
    <dgm:pt modelId="{B8481BF8-C2AC-194F-B8A6-D69C074D44BD}" type="sibTrans" cxnId="{D4D8B9CE-46E8-9440-8D0A-FCC74862E15A}">
      <dgm:prSet/>
      <dgm:spPr/>
      <dgm:t>
        <a:bodyPr/>
        <a:lstStyle/>
        <a:p>
          <a:endParaRPr lang="en-US"/>
        </a:p>
      </dgm:t>
    </dgm:pt>
    <dgm:pt modelId="{A3B5B329-325E-4E44-AD3B-EFAED7CB9F4B}" type="pres">
      <dgm:prSet presAssocID="{53BAE3A8-2FB7-3249-ABD8-13645089EA5D}" presName="Name0" presStyleCnt="0">
        <dgm:presLayoutVars>
          <dgm:chMax val="7"/>
          <dgm:chPref val="7"/>
          <dgm:dir/>
        </dgm:presLayoutVars>
      </dgm:prSet>
      <dgm:spPr/>
    </dgm:pt>
    <dgm:pt modelId="{A16805AF-B1B4-D544-B8FC-838ACD3EA3D6}" type="pres">
      <dgm:prSet presAssocID="{53BAE3A8-2FB7-3249-ABD8-13645089EA5D}" presName="Name1" presStyleCnt="0"/>
      <dgm:spPr/>
    </dgm:pt>
    <dgm:pt modelId="{E7FAF572-5A16-C042-812E-51A29837F9A9}" type="pres">
      <dgm:prSet presAssocID="{53BAE3A8-2FB7-3249-ABD8-13645089EA5D}" presName="cycle" presStyleCnt="0"/>
      <dgm:spPr/>
    </dgm:pt>
    <dgm:pt modelId="{80B9E089-020E-E64F-9FD9-2FB22E0E2F45}" type="pres">
      <dgm:prSet presAssocID="{53BAE3A8-2FB7-3249-ABD8-13645089EA5D}" presName="srcNode" presStyleLbl="node1" presStyleIdx="0" presStyleCnt="4"/>
      <dgm:spPr/>
    </dgm:pt>
    <dgm:pt modelId="{3350A465-6966-894F-95DF-3F1D7D1F9DC3}" type="pres">
      <dgm:prSet presAssocID="{53BAE3A8-2FB7-3249-ABD8-13645089EA5D}" presName="conn" presStyleLbl="parChTrans1D2" presStyleIdx="0" presStyleCnt="1"/>
      <dgm:spPr/>
    </dgm:pt>
    <dgm:pt modelId="{6BB2ABAA-FE10-E246-9D8A-28F9BA81F07E}" type="pres">
      <dgm:prSet presAssocID="{53BAE3A8-2FB7-3249-ABD8-13645089EA5D}" presName="extraNode" presStyleLbl="node1" presStyleIdx="0" presStyleCnt="4"/>
      <dgm:spPr/>
    </dgm:pt>
    <dgm:pt modelId="{E90F2850-F5AB-F34B-8AD3-EF22FCE613F6}" type="pres">
      <dgm:prSet presAssocID="{53BAE3A8-2FB7-3249-ABD8-13645089EA5D}" presName="dstNode" presStyleLbl="node1" presStyleIdx="0" presStyleCnt="4"/>
      <dgm:spPr/>
    </dgm:pt>
    <dgm:pt modelId="{5992ABD8-01E4-0043-8A6F-15397CA14917}" type="pres">
      <dgm:prSet presAssocID="{DDF63A85-054A-9E46-9A0B-BA042F1871C9}" presName="text_1" presStyleLbl="node1" presStyleIdx="0" presStyleCnt="4">
        <dgm:presLayoutVars>
          <dgm:bulletEnabled val="1"/>
        </dgm:presLayoutVars>
      </dgm:prSet>
      <dgm:spPr/>
    </dgm:pt>
    <dgm:pt modelId="{45FE8C28-B6E3-C849-9D52-D4DB7248976A}" type="pres">
      <dgm:prSet presAssocID="{DDF63A85-054A-9E46-9A0B-BA042F1871C9}" presName="accent_1" presStyleCnt="0"/>
      <dgm:spPr/>
    </dgm:pt>
    <dgm:pt modelId="{535824C6-62A1-9C47-B5F3-E1EB393A0B94}" type="pres">
      <dgm:prSet presAssocID="{DDF63A85-054A-9E46-9A0B-BA042F1871C9}" presName="accentRepeatNode" presStyleLbl="solidFgAcc1" presStyleIdx="0" presStyleCnt="4"/>
      <dgm:spPr/>
    </dgm:pt>
    <dgm:pt modelId="{2ABD7572-1887-7D45-9469-9D588212F3E3}" type="pres">
      <dgm:prSet presAssocID="{F945E4C3-CF5D-1A46-B84C-12F2E2F52025}" presName="text_2" presStyleLbl="node1" presStyleIdx="1" presStyleCnt="4">
        <dgm:presLayoutVars>
          <dgm:bulletEnabled val="1"/>
        </dgm:presLayoutVars>
      </dgm:prSet>
      <dgm:spPr/>
    </dgm:pt>
    <dgm:pt modelId="{98DD84B6-0CC7-574E-A22C-037E8E5B999A}" type="pres">
      <dgm:prSet presAssocID="{F945E4C3-CF5D-1A46-B84C-12F2E2F52025}" presName="accent_2" presStyleCnt="0"/>
      <dgm:spPr/>
    </dgm:pt>
    <dgm:pt modelId="{FA668A5C-4E22-BE44-871B-B57DA0237467}" type="pres">
      <dgm:prSet presAssocID="{F945E4C3-CF5D-1A46-B84C-12F2E2F52025}" presName="accentRepeatNode" presStyleLbl="solidFgAcc1" presStyleIdx="1" presStyleCnt="4"/>
      <dgm:spPr/>
    </dgm:pt>
    <dgm:pt modelId="{6FAD03ED-061F-7344-914D-2DE250807AD7}" type="pres">
      <dgm:prSet presAssocID="{E933D647-5B47-EA48-AB98-F8ECAB989575}" presName="text_3" presStyleLbl="node1" presStyleIdx="2" presStyleCnt="4">
        <dgm:presLayoutVars>
          <dgm:bulletEnabled val="1"/>
        </dgm:presLayoutVars>
      </dgm:prSet>
      <dgm:spPr/>
    </dgm:pt>
    <dgm:pt modelId="{7BD50B6B-FB85-EC4C-87BD-C9907BB9DAC2}" type="pres">
      <dgm:prSet presAssocID="{E933D647-5B47-EA48-AB98-F8ECAB989575}" presName="accent_3" presStyleCnt="0"/>
      <dgm:spPr/>
    </dgm:pt>
    <dgm:pt modelId="{FA3496B3-4C2F-2943-AE09-7164245C5801}" type="pres">
      <dgm:prSet presAssocID="{E933D647-5B47-EA48-AB98-F8ECAB989575}" presName="accentRepeatNode" presStyleLbl="solidFgAcc1" presStyleIdx="2" presStyleCnt="4"/>
      <dgm:spPr/>
    </dgm:pt>
    <dgm:pt modelId="{AC952B2D-2CDE-514B-AEF1-2CA9817AB59D}" type="pres">
      <dgm:prSet presAssocID="{7A68BDC6-1537-664F-9716-8B05BA7DB183}" presName="text_4" presStyleLbl="node1" presStyleIdx="3" presStyleCnt="4">
        <dgm:presLayoutVars>
          <dgm:bulletEnabled val="1"/>
        </dgm:presLayoutVars>
      </dgm:prSet>
      <dgm:spPr/>
    </dgm:pt>
    <dgm:pt modelId="{40406D9E-7EAE-9C4E-85B8-C96A9096F796}" type="pres">
      <dgm:prSet presAssocID="{7A68BDC6-1537-664F-9716-8B05BA7DB183}" presName="accent_4" presStyleCnt="0"/>
      <dgm:spPr/>
    </dgm:pt>
    <dgm:pt modelId="{37C81B3F-47D7-7D4E-915C-D524BDE535D5}" type="pres">
      <dgm:prSet presAssocID="{7A68BDC6-1537-664F-9716-8B05BA7DB183}" presName="accentRepeatNode" presStyleLbl="solidFgAcc1" presStyleIdx="3" presStyleCnt="4"/>
      <dgm:spPr/>
    </dgm:pt>
  </dgm:ptLst>
  <dgm:cxnLst>
    <dgm:cxn modelId="{FFD69315-2F9D-454B-8410-CD1FEE1012BA}" type="presOf" srcId="{1AE6C803-0AE6-344C-8A00-E9F7E49AC400}" destId="{3350A465-6966-894F-95DF-3F1D7D1F9DC3}" srcOrd="0" destOrd="0" presId="urn:microsoft.com/office/officeart/2008/layout/VerticalCurvedList"/>
    <dgm:cxn modelId="{F3A1BD5F-A7F5-1644-AF95-454ECA3E06C0}" type="presOf" srcId="{DDF63A85-054A-9E46-9A0B-BA042F1871C9}" destId="{5992ABD8-01E4-0043-8A6F-15397CA14917}" srcOrd="0" destOrd="0" presId="urn:microsoft.com/office/officeart/2008/layout/VerticalCurvedList"/>
    <dgm:cxn modelId="{6A110446-E70E-2744-94C8-B515CC50748B}" srcId="{53BAE3A8-2FB7-3249-ABD8-13645089EA5D}" destId="{F945E4C3-CF5D-1A46-B84C-12F2E2F52025}" srcOrd="1" destOrd="0" parTransId="{E2D68C0C-D0A8-9243-A0F5-0E53FFF3C948}" sibTransId="{20023482-876A-E34E-8198-3636A0069DE4}"/>
    <dgm:cxn modelId="{49233D53-E571-BA41-BB73-7A874721775E}" type="presOf" srcId="{F945E4C3-CF5D-1A46-B84C-12F2E2F52025}" destId="{2ABD7572-1887-7D45-9469-9D588212F3E3}" srcOrd="0" destOrd="0" presId="urn:microsoft.com/office/officeart/2008/layout/VerticalCurvedList"/>
    <dgm:cxn modelId="{B9A1767A-E33B-D543-9A6D-9EBFF2661A40}" srcId="{53BAE3A8-2FB7-3249-ABD8-13645089EA5D}" destId="{E933D647-5B47-EA48-AB98-F8ECAB989575}" srcOrd="2" destOrd="0" parTransId="{BB3E23BA-4AF7-C247-97C0-C2BE05E74EF4}" sibTransId="{42976A5E-5983-2E40-A5DE-E61EB1DC21F7}"/>
    <dgm:cxn modelId="{C8992B91-C501-A34E-9708-E45A727CBEA6}" type="presOf" srcId="{E933D647-5B47-EA48-AB98-F8ECAB989575}" destId="{6FAD03ED-061F-7344-914D-2DE250807AD7}" srcOrd="0" destOrd="0" presId="urn:microsoft.com/office/officeart/2008/layout/VerticalCurvedList"/>
    <dgm:cxn modelId="{D4D8B9CE-46E8-9440-8D0A-FCC74862E15A}" srcId="{53BAE3A8-2FB7-3249-ABD8-13645089EA5D}" destId="{7A68BDC6-1537-664F-9716-8B05BA7DB183}" srcOrd="3" destOrd="0" parTransId="{71506451-2CEE-FD4C-8F83-F05EA7795527}" sibTransId="{B8481BF8-C2AC-194F-B8A6-D69C074D44BD}"/>
    <dgm:cxn modelId="{EF7854DA-ADAC-8140-8F13-B353421D7A6F}" srcId="{53BAE3A8-2FB7-3249-ABD8-13645089EA5D}" destId="{DDF63A85-054A-9E46-9A0B-BA042F1871C9}" srcOrd="0" destOrd="0" parTransId="{2F95033C-C500-8B4D-B96C-8BB0BF533CAD}" sibTransId="{1AE6C803-0AE6-344C-8A00-E9F7E49AC400}"/>
    <dgm:cxn modelId="{760FC7F5-838F-3548-99F8-99802F8F2AE2}" type="presOf" srcId="{53BAE3A8-2FB7-3249-ABD8-13645089EA5D}" destId="{A3B5B329-325E-4E44-AD3B-EFAED7CB9F4B}" srcOrd="0" destOrd="0" presId="urn:microsoft.com/office/officeart/2008/layout/VerticalCurvedList"/>
    <dgm:cxn modelId="{17D494F6-AA6A-DB46-88B9-369C03672937}" type="presOf" srcId="{7A68BDC6-1537-664F-9716-8B05BA7DB183}" destId="{AC952B2D-2CDE-514B-AEF1-2CA9817AB59D}" srcOrd="0" destOrd="0" presId="urn:microsoft.com/office/officeart/2008/layout/VerticalCurvedList"/>
    <dgm:cxn modelId="{7FB59CA2-880D-0746-9EE8-AFF26EC43EBF}" type="presParOf" srcId="{A3B5B329-325E-4E44-AD3B-EFAED7CB9F4B}" destId="{A16805AF-B1B4-D544-B8FC-838ACD3EA3D6}" srcOrd="0" destOrd="0" presId="urn:microsoft.com/office/officeart/2008/layout/VerticalCurvedList"/>
    <dgm:cxn modelId="{5783759E-0891-4F44-8C4F-A10939D024A3}" type="presParOf" srcId="{A16805AF-B1B4-D544-B8FC-838ACD3EA3D6}" destId="{E7FAF572-5A16-C042-812E-51A29837F9A9}" srcOrd="0" destOrd="0" presId="urn:microsoft.com/office/officeart/2008/layout/VerticalCurvedList"/>
    <dgm:cxn modelId="{5D2A164B-BB3B-0B44-9D8D-6521A7E639A8}" type="presParOf" srcId="{E7FAF572-5A16-C042-812E-51A29837F9A9}" destId="{80B9E089-020E-E64F-9FD9-2FB22E0E2F45}" srcOrd="0" destOrd="0" presId="urn:microsoft.com/office/officeart/2008/layout/VerticalCurvedList"/>
    <dgm:cxn modelId="{C6398C58-D68E-2A48-8B7B-580392DD9E8B}" type="presParOf" srcId="{E7FAF572-5A16-C042-812E-51A29837F9A9}" destId="{3350A465-6966-894F-95DF-3F1D7D1F9DC3}" srcOrd="1" destOrd="0" presId="urn:microsoft.com/office/officeart/2008/layout/VerticalCurvedList"/>
    <dgm:cxn modelId="{FB9A4F4A-4ED2-EB4C-80C3-0D79F5E874E5}" type="presParOf" srcId="{E7FAF572-5A16-C042-812E-51A29837F9A9}" destId="{6BB2ABAA-FE10-E246-9D8A-28F9BA81F07E}" srcOrd="2" destOrd="0" presId="urn:microsoft.com/office/officeart/2008/layout/VerticalCurvedList"/>
    <dgm:cxn modelId="{C152B58D-145C-E346-8637-E383A35CF607}" type="presParOf" srcId="{E7FAF572-5A16-C042-812E-51A29837F9A9}" destId="{E90F2850-F5AB-F34B-8AD3-EF22FCE613F6}" srcOrd="3" destOrd="0" presId="urn:microsoft.com/office/officeart/2008/layout/VerticalCurvedList"/>
    <dgm:cxn modelId="{7AC2551E-D88E-C944-BA8E-777895FE86FB}" type="presParOf" srcId="{A16805AF-B1B4-D544-B8FC-838ACD3EA3D6}" destId="{5992ABD8-01E4-0043-8A6F-15397CA14917}" srcOrd="1" destOrd="0" presId="urn:microsoft.com/office/officeart/2008/layout/VerticalCurvedList"/>
    <dgm:cxn modelId="{F9D9B00E-FA40-2E41-8773-820823C35F13}" type="presParOf" srcId="{A16805AF-B1B4-D544-B8FC-838ACD3EA3D6}" destId="{45FE8C28-B6E3-C849-9D52-D4DB7248976A}" srcOrd="2" destOrd="0" presId="urn:microsoft.com/office/officeart/2008/layout/VerticalCurvedList"/>
    <dgm:cxn modelId="{AB6CCD8C-158D-6643-BE86-EFD731DBDC3B}" type="presParOf" srcId="{45FE8C28-B6E3-C849-9D52-D4DB7248976A}" destId="{535824C6-62A1-9C47-B5F3-E1EB393A0B94}" srcOrd="0" destOrd="0" presId="urn:microsoft.com/office/officeart/2008/layout/VerticalCurvedList"/>
    <dgm:cxn modelId="{1C702490-08DD-A343-9CF3-96538457C193}" type="presParOf" srcId="{A16805AF-B1B4-D544-B8FC-838ACD3EA3D6}" destId="{2ABD7572-1887-7D45-9469-9D588212F3E3}" srcOrd="3" destOrd="0" presId="urn:microsoft.com/office/officeart/2008/layout/VerticalCurvedList"/>
    <dgm:cxn modelId="{E69F536A-9F1F-0D4A-964A-2A3EA26FDB1A}" type="presParOf" srcId="{A16805AF-B1B4-D544-B8FC-838ACD3EA3D6}" destId="{98DD84B6-0CC7-574E-A22C-037E8E5B999A}" srcOrd="4" destOrd="0" presId="urn:microsoft.com/office/officeart/2008/layout/VerticalCurvedList"/>
    <dgm:cxn modelId="{F0007E18-69B9-FE4C-9B7A-4C3D7DA02DFB}" type="presParOf" srcId="{98DD84B6-0CC7-574E-A22C-037E8E5B999A}" destId="{FA668A5C-4E22-BE44-871B-B57DA0237467}" srcOrd="0" destOrd="0" presId="urn:microsoft.com/office/officeart/2008/layout/VerticalCurvedList"/>
    <dgm:cxn modelId="{08B90FC2-B455-E54F-BE3E-D101522587DB}" type="presParOf" srcId="{A16805AF-B1B4-D544-B8FC-838ACD3EA3D6}" destId="{6FAD03ED-061F-7344-914D-2DE250807AD7}" srcOrd="5" destOrd="0" presId="urn:microsoft.com/office/officeart/2008/layout/VerticalCurvedList"/>
    <dgm:cxn modelId="{C760DC4E-F606-0641-A824-F0B4E6B884CB}" type="presParOf" srcId="{A16805AF-B1B4-D544-B8FC-838ACD3EA3D6}" destId="{7BD50B6B-FB85-EC4C-87BD-C9907BB9DAC2}" srcOrd="6" destOrd="0" presId="urn:microsoft.com/office/officeart/2008/layout/VerticalCurvedList"/>
    <dgm:cxn modelId="{E5401331-4A83-2042-88CB-33971CB58040}" type="presParOf" srcId="{7BD50B6B-FB85-EC4C-87BD-C9907BB9DAC2}" destId="{FA3496B3-4C2F-2943-AE09-7164245C5801}" srcOrd="0" destOrd="0" presId="urn:microsoft.com/office/officeart/2008/layout/VerticalCurvedList"/>
    <dgm:cxn modelId="{3E8DC983-F803-3642-9AB3-2D0C05316FED}" type="presParOf" srcId="{A16805AF-B1B4-D544-B8FC-838ACD3EA3D6}" destId="{AC952B2D-2CDE-514B-AEF1-2CA9817AB59D}" srcOrd="7" destOrd="0" presId="urn:microsoft.com/office/officeart/2008/layout/VerticalCurvedList"/>
    <dgm:cxn modelId="{9A8CA86F-29A5-904B-856D-54D130E10C39}" type="presParOf" srcId="{A16805AF-B1B4-D544-B8FC-838ACD3EA3D6}" destId="{40406D9E-7EAE-9C4E-85B8-C96A9096F796}" srcOrd="8" destOrd="0" presId="urn:microsoft.com/office/officeart/2008/layout/VerticalCurvedList"/>
    <dgm:cxn modelId="{4E5B0812-6DF0-FF4F-BD72-B0A4FC0F73D4}" type="presParOf" srcId="{40406D9E-7EAE-9C4E-85B8-C96A9096F796}" destId="{37C81B3F-47D7-7D4E-915C-D524BDE535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03B27-699E-43D3-9769-04D574B8A3AD}">
      <dsp:nvSpPr>
        <dsp:cNvPr id="0" name=""/>
        <dsp:cNvSpPr/>
      </dsp:nvSpPr>
      <dsp:spPr>
        <a:xfrm>
          <a:off x="53580" y="413819"/>
          <a:ext cx="891540" cy="89154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7E7E3-8620-43DB-8336-C69784EC6A95}">
      <dsp:nvSpPr>
        <dsp:cNvPr id="0" name=""/>
        <dsp:cNvSpPr/>
      </dsp:nvSpPr>
      <dsp:spPr>
        <a:xfrm>
          <a:off x="240804" y="601043"/>
          <a:ext cx="517093" cy="517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1E79B-6C54-46A2-B09B-DDAE4405EA38}">
      <dsp:nvSpPr>
        <dsp:cNvPr id="0" name=""/>
        <dsp:cNvSpPr/>
      </dsp:nvSpPr>
      <dsp:spPr>
        <a:xfrm>
          <a:off x="1136165" y="413819"/>
          <a:ext cx="2101487" cy="891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  <a:latin typeface="Raleway" panose="020B0604020202020204" charset="0"/>
            </a:rPr>
            <a:t>Problem Understanding</a:t>
          </a:r>
        </a:p>
      </dsp:txBody>
      <dsp:txXfrm>
        <a:off x="1136165" y="413819"/>
        <a:ext cx="2101487" cy="891540"/>
      </dsp:txXfrm>
    </dsp:sp>
    <dsp:sp modelId="{6A3BDE63-D05B-43D7-BB6F-13A8B5A29E91}">
      <dsp:nvSpPr>
        <dsp:cNvPr id="0" name=""/>
        <dsp:cNvSpPr/>
      </dsp:nvSpPr>
      <dsp:spPr>
        <a:xfrm>
          <a:off x="3603821" y="413819"/>
          <a:ext cx="891540" cy="89154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8B99F-EB93-4C60-B748-48A586CB481D}">
      <dsp:nvSpPr>
        <dsp:cNvPr id="0" name=""/>
        <dsp:cNvSpPr/>
      </dsp:nvSpPr>
      <dsp:spPr>
        <a:xfrm>
          <a:off x="3791045" y="601043"/>
          <a:ext cx="517093" cy="517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035B2-FEF4-4D05-A943-AA09CD578B72}">
      <dsp:nvSpPr>
        <dsp:cNvPr id="0" name=""/>
        <dsp:cNvSpPr/>
      </dsp:nvSpPr>
      <dsp:spPr>
        <a:xfrm>
          <a:off x="4686406" y="413819"/>
          <a:ext cx="2101487" cy="891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002060"/>
              </a:solidFill>
              <a:latin typeface="Raleway" panose="020B0604020202020204" charset="0"/>
            </a:rPr>
            <a:t>Data Processing</a:t>
          </a:r>
        </a:p>
      </dsp:txBody>
      <dsp:txXfrm>
        <a:off x="4686406" y="413819"/>
        <a:ext cx="2101487" cy="891540"/>
      </dsp:txXfrm>
    </dsp:sp>
    <dsp:sp modelId="{EA204ACF-9EE3-4B52-B0CB-0C9194DC0FAD}">
      <dsp:nvSpPr>
        <dsp:cNvPr id="0" name=""/>
        <dsp:cNvSpPr/>
      </dsp:nvSpPr>
      <dsp:spPr>
        <a:xfrm>
          <a:off x="53580" y="1840085"/>
          <a:ext cx="891540" cy="891540"/>
        </a:xfrm>
        <a:prstGeom prst="ellipse">
          <a:avLst/>
        </a:prstGeom>
        <a:solidFill>
          <a:schemeClr val="tx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35897-1F3A-41D3-A05E-6B26D8B8B8B8}">
      <dsp:nvSpPr>
        <dsp:cNvPr id="0" name=""/>
        <dsp:cNvSpPr/>
      </dsp:nvSpPr>
      <dsp:spPr>
        <a:xfrm>
          <a:off x="240804" y="2027309"/>
          <a:ext cx="517093" cy="517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91EA8-B2EA-4E5F-A484-2BF194BDD99C}">
      <dsp:nvSpPr>
        <dsp:cNvPr id="0" name=""/>
        <dsp:cNvSpPr/>
      </dsp:nvSpPr>
      <dsp:spPr>
        <a:xfrm>
          <a:off x="1136165" y="1840085"/>
          <a:ext cx="2101487" cy="891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002060"/>
              </a:solidFill>
              <a:latin typeface="Raleway" panose="020B0604020202020204" charset="0"/>
            </a:rPr>
            <a:t>Data Analysis &amp; Modeling</a:t>
          </a:r>
        </a:p>
      </dsp:txBody>
      <dsp:txXfrm>
        <a:off x="1136165" y="1840085"/>
        <a:ext cx="2101487" cy="891540"/>
      </dsp:txXfrm>
    </dsp:sp>
    <dsp:sp modelId="{1757529F-5805-4709-AA38-20F202C93142}">
      <dsp:nvSpPr>
        <dsp:cNvPr id="0" name=""/>
        <dsp:cNvSpPr/>
      </dsp:nvSpPr>
      <dsp:spPr>
        <a:xfrm>
          <a:off x="3603821" y="1840085"/>
          <a:ext cx="891540" cy="8915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1A861-D9B5-409D-8E0F-E748BC3A9894}">
      <dsp:nvSpPr>
        <dsp:cNvPr id="0" name=""/>
        <dsp:cNvSpPr/>
      </dsp:nvSpPr>
      <dsp:spPr>
        <a:xfrm>
          <a:off x="3791045" y="2027309"/>
          <a:ext cx="517093" cy="5170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B02CE-62CE-407C-81BE-3F80B1C47852}">
      <dsp:nvSpPr>
        <dsp:cNvPr id="0" name=""/>
        <dsp:cNvSpPr/>
      </dsp:nvSpPr>
      <dsp:spPr>
        <a:xfrm>
          <a:off x="4686406" y="1840085"/>
          <a:ext cx="2101487" cy="891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rgbClr val="002060"/>
              </a:solidFill>
              <a:latin typeface="Raleway" panose="020B0604020202020204" charset="0"/>
            </a:rPr>
            <a:t>Insights &amp; Recommendations</a:t>
          </a:r>
        </a:p>
      </dsp:txBody>
      <dsp:txXfrm>
        <a:off x="4686406" y="1840085"/>
        <a:ext cx="2101487" cy="891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0A465-6966-894F-95DF-3F1D7D1F9DC3}">
      <dsp:nvSpPr>
        <dsp:cNvPr id="0" name=""/>
        <dsp:cNvSpPr/>
      </dsp:nvSpPr>
      <dsp:spPr>
        <a:xfrm>
          <a:off x="-3525269" y="-541881"/>
          <a:ext cx="4202842" cy="4202842"/>
        </a:xfrm>
        <a:prstGeom prst="blockArc">
          <a:avLst>
            <a:gd name="adj1" fmla="val 18900000"/>
            <a:gd name="adj2" fmla="val 2700000"/>
            <a:gd name="adj3" fmla="val 514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2ABD8-01E4-0043-8A6F-15397CA14917}">
      <dsp:nvSpPr>
        <dsp:cNvPr id="0" name=""/>
        <dsp:cNvSpPr/>
      </dsp:nvSpPr>
      <dsp:spPr>
        <a:xfrm>
          <a:off x="355236" y="239794"/>
          <a:ext cx="4290523" cy="47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latin typeface="Raleway"/>
              <a:ea typeface="Lato"/>
              <a:cs typeface="Lato"/>
              <a:sym typeface="Lato"/>
            </a:rPr>
            <a:t>Lives 5.92 miles away</a:t>
          </a:r>
        </a:p>
      </dsp:txBody>
      <dsp:txXfrm>
        <a:off x="355236" y="239794"/>
        <a:ext cx="4290523" cy="479839"/>
      </dsp:txXfrm>
    </dsp:sp>
    <dsp:sp modelId="{535824C6-62A1-9C47-B5F3-E1EB393A0B94}">
      <dsp:nvSpPr>
        <dsp:cNvPr id="0" name=""/>
        <dsp:cNvSpPr/>
      </dsp:nvSpPr>
      <dsp:spPr>
        <a:xfrm>
          <a:off x="55337" y="179814"/>
          <a:ext cx="599798" cy="5997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D7572-1887-7D45-9469-9D588212F3E3}">
      <dsp:nvSpPr>
        <dsp:cNvPr id="0" name=""/>
        <dsp:cNvSpPr/>
      </dsp:nvSpPr>
      <dsp:spPr>
        <a:xfrm>
          <a:off x="630339" y="959678"/>
          <a:ext cx="4015421" cy="47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latin typeface="Raleway"/>
              <a:ea typeface="Lato"/>
              <a:cs typeface="Lato"/>
              <a:sym typeface="Lato"/>
            </a:rPr>
            <a:t>49 years old</a:t>
          </a:r>
        </a:p>
      </dsp:txBody>
      <dsp:txXfrm>
        <a:off x="630339" y="959678"/>
        <a:ext cx="4015421" cy="479839"/>
      </dsp:txXfrm>
    </dsp:sp>
    <dsp:sp modelId="{FA668A5C-4E22-BE44-871B-B57DA0237467}">
      <dsp:nvSpPr>
        <dsp:cNvPr id="0" name=""/>
        <dsp:cNvSpPr/>
      </dsp:nvSpPr>
      <dsp:spPr>
        <a:xfrm>
          <a:off x="330439" y="899698"/>
          <a:ext cx="599798" cy="5997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D03ED-061F-7344-914D-2DE250807AD7}">
      <dsp:nvSpPr>
        <dsp:cNvPr id="0" name=""/>
        <dsp:cNvSpPr/>
      </dsp:nvSpPr>
      <dsp:spPr>
        <a:xfrm>
          <a:off x="630339" y="1679561"/>
          <a:ext cx="4015421" cy="47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>
              <a:latin typeface="Raleway"/>
              <a:ea typeface="Lato"/>
              <a:cs typeface="Lato"/>
            </a:rPr>
            <a:t>Married with 0-2 children</a:t>
          </a:r>
          <a:endParaRPr lang="en-US" sz="1600" b="0" i="0" u="none" strike="noStrike" kern="1200" cap="none" dirty="0">
            <a:latin typeface="Raleway"/>
            <a:ea typeface="Lato"/>
            <a:cs typeface="Lato"/>
          </a:endParaRPr>
        </a:p>
      </dsp:txBody>
      <dsp:txXfrm>
        <a:off x="630339" y="1679561"/>
        <a:ext cx="4015421" cy="479839"/>
      </dsp:txXfrm>
    </dsp:sp>
    <dsp:sp modelId="{FA3496B3-4C2F-2943-AE09-7164245C5801}">
      <dsp:nvSpPr>
        <dsp:cNvPr id="0" name=""/>
        <dsp:cNvSpPr/>
      </dsp:nvSpPr>
      <dsp:spPr>
        <a:xfrm>
          <a:off x="330439" y="1619581"/>
          <a:ext cx="599798" cy="5997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52B2D-2CDE-514B-AEF1-2CA9817AB59D}">
      <dsp:nvSpPr>
        <dsp:cNvPr id="0" name=""/>
        <dsp:cNvSpPr/>
      </dsp:nvSpPr>
      <dsp:spPr>
        <a:xfrm>
          <a:off x="355236" y="2399445"/>
          <a:ext cx="4290523" cy="4798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87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>
              <a:latin typeface="Raleway"/>
              <a:ea typeface="Lato"/>
              <a:cs typeface="Lato"/>
            </a:rPr>
            <a:t>Earn $50K - $74K</a:t>
          </a:r>
          <a:endParaRPr lang="en-US" sz="1600" b="0" i="0" u="none" strike="noStrike" kern="1200" cap="none" dirty="0">
            <a:latin typeface="Raleway"/>
            <a:ea typeface="Lato"/>
            <a:cs typeface="Lato"/>
          </a:endParaRPr>
        </a:p>
      </dsp:txBody>
      <dsp:txXfrm>
        <a:off x="355236" y="2399445"/>
        <a:ext cx="4290523" cy="479839"/>
      </dsp:txXfrm>
    </dsp:sp>
    <dsp:sp modelId="{37C81B3F-47D7-7D4E-915C-D524BDE535D5}">
      <dsp:nvSpPr>
        <dsp:cNvPr id="0" name=""/>
        <dsp:cNvSpPr/>
      </dsp:nvSpPr>
      <dsp:spPr>
        <a:xfrm>
          <a:off x="55337" y="2339465"/>
          <a:ext cx="599798" cy="5997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0.08236</cdr:x>
      <cdr:y>0.04773</cdr:y>
    </cdr:from>
    <cdr:to>
      <cdr:x>0.31534</cdr:x>
      <cdr:y>0.19906</cdr:y>
    </cdr:to>
    <cdr:grpSp>
      <cdr:nvGrpSpPr>
        <cdr:cNvPr id="2" name="Group 1">
          <a:extLst xmlns:a="http://schemas.openxmlformats.org/drawingml/2006/main">
            <a:ext uri="{FF2B5EF4-FFF2-40B4-BE49-F238E27FC236}">
              <a16:creationId xmlns:a16="http://schemas.microsoft.com/office/drawing/2014/main" id="{BA3A91A8-305A-4641-BEBF-455747C6907C}"/>
            </a:ext>
          </a:extLst>
        </cdr:cNvPr>
        <cdr:cNvGrpSpPr/>
      </cdr:nvGrpSpPr>
      <cdr:grpSpPr>
        <a:xfrm xmlns:a="http://schemas.openxmlformats.org/drawingml/2006/main">
          <a:off x="377122" y="152579"/>
          <a:ext cx="1066802" cy="483759"/>
          <a:chOff x="1684976" y="3088813"/>
          <a:chExt cx="1066800" cy="483755"/>
        </a:xfrm>
      </cdr:grpSpPr>
      <cdr:sp macro="" textlink="">
        <cdr:nvSpPr>
          <cdr:cNvPr id="3" name="TextBox 14">
            <a:extLst xmlns:a="http://schemas.openxmlformats.org/drawingml/2006/main">
              <a:ext uri="{FF2B5EF4-FFF2-40B4-BE49-F238E27FC236}">
                <a16:creationId xmlns:a16="http://schemas.microsoft.com/office/drawing/2014/main" id="{B7E2836C-A8B9-6F4C-8ABC-D0B30CCAA9B0}"/>
              </a:ext>
            </a:extLst>
          </cdr:cNvPr>
          <cdr:cNvSpPr txBox="1"/>
        </cdr:nvSpPr>
        <cdr:spPr>
          <a:xfrm xmlns:a="http://schemas.openxmlformats.org/drawingml/2006/main">
            <a:off x="1684976" y="3088813"/>
            <a:ext cx="1066800" cy="228600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wrap="none" lIns="0" tIns="0" rIns="0" bIns="0" rtlCol="0">
            <a:noAutofit/>
          </a:bodyPr>
          <a:lstStyle xmlns:a="http://schemas.openxmlformats.org/drawingml/2006/main"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 xmlns:a="http://schemas.openxmlformats.org/drawingml/2006/main">
            <a:r>
              <a:rPr lang="en-US" altLang="zh-CN" sz="1100" b="1" dirty="0">
                <a:solidFill>
                  <a:schemeClr val="bg1">
                    <a:lumMod val="50000"/>
                  </a:schemeClr>
                </a:solidFill>
                <a:latin typeface="Raleway" panose="020B0604020202020204" charset="0"/>
                <a:cs typeface="Verdana"/>
              </a:rPr>
              <a:t>Churned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Raleway" panose="020B0604020202020204" charset="0"/>
              <a:cs typeface="Verdana"/>
            </a:endParaRPr>
          </a:p>
        </cdr:txBody>
      </cdr:sp>
      <cdr:cxnSp macro="">
        <cdr:nvCxnSpPr>
          <cdr:cNvPr id="4" name="Straight Arrow Connector 3">
            <a:extLst xmlns:a="http://schemas.openxmlformats.org/drawingml/2006/main">
              <a:ext uri="{FF2B5EF4-FFF2-40B4-BE49-F238E27FC236}">
                <a16:creationId xmlns:a16="http://schemas.microsoft.com/office/drawing/2014/main" id="{4A8B67FB-A958-F449-A83E-27DC30014227}"/>
              </a:ext>
            </a:extLst>
          </cdr:cNvPr>
          <cdr:cNvCxnSpPr>
            <a:cxnSpLocks xmlns:a="http://schemas.openxmlformats.org/drawingml/2006/main"/>
          </cdr:cNvCxnSpPr>
        </cdr:nvCxnSpPr>
        <cdr:spPr>
          <a:xfrm xmlns:a="http://schemas.openxmlformats.org/drawingml/2006/main">
            <a:off x="1973204" y="3306525"/>
            <a:ext cx="141783" cy="266043"/>
          </a:xfrm>
          <a:prstGeom xmlns:a="http://schemas.openxmlformats.org/drawingml/2006/main" prst="straightConnector1">
            <a:avLst/>
          </a:prstGeom>
          <a:ln xmlns:a="http://schemas.openxmlformats.org/drawingml/2006/main">
            <a:solidFill>
              <a:schemeClr val="bg1">
                <a:lumMod val="50000"/>
              </a:schemeClr>
            </a:solidFill>
            <a:tailEnd type="triangle"/>
          </a:ln>
        </cdr:spPr>
        <cdr:style>
          <a:lnRef xmlns:a="http://schemas.openxmlformats.org/drawingml/2006/main" idx="2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1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aleway" panose="020B0604020202020204" charset="0"/>
              </a:rPr>
              <a:t>Household owners</a:t>
            </a:r>
          </a:p>
          <a:p>
            <a:r>
              <a:rPr lang="en-US" dirty="0">
                <a:latin typeface="Raleway" panose="020B0604020202020204" charset="0"/>
              </a:rPr>
              <a:t>Bigger family size</a:t>
            </a:r>
          </a:p>
          <a:p>
            <a:r>
              <a:rPr lang="en-US" dirty="0">
                <a:latin typeface="Raleway" panose="020B0604020202020204" charset="0"/>
              </a:rPr>
              <a:t>More disposable income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5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76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60BC-0D50-4318-A6E4-FB89AAB8D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85F83-7712-4C04-9BFD-7B09441E5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87814-19C1-4E17-A61E-58291890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C10E1-4566-4093-9538-FF9721C3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2ABBF-419E-4C4A-BE68-16B38794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659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ED53-45A1-4749-8978-E7AC2302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3559-34E9-4DB2-9D81-5F1F5273D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F2448-B518-446A-8D7B-4CF59C8E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B0C7C-FBA5-4465-B8E6-7B1E02CE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A5C6-4770-4FEB-ABDD-72325F47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972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C68E-160C-48C6-9F71-259FC08C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78620-239B-440A-A186-6BFCF2AAE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DC876-66CC-4288-BAC6-4940DC0E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3FAA8-14D0-4468-AB32-DF0E0A43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7FA91-833F-40EC-8514-3A64EB46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860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4697-D9B1-416D-A18F-4CCE58ED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EF95E-0FA5-4467-9793-9F4FB689F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48D40-2E1D-4599-A622-0298C0A2A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5F795-CBF9-4F0D-B2D0-734E015A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D5818-C996-4232-84F3-37959C85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C8E23-B10A-488D-8AC1-7D3D3580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20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B5D8-4985-4B2A-9FE7-8931B48F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05713-1149-4F2D-9726-F14832B44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5EB84-7837-4B7E-B25B-3666CCD07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D3776-34EA-485A-B1E3-D552135F3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6557A9-A78A-4849-9A63-32E86CB32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0BCD-52DE-4226-B7F6-AC5B0A45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42AA8-5FAC-48B9-9BFD-1FF77945B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ED3611-F914-47F9-A3CF-7AE5EC5A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239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E4FF-AF54-4A2D-BCA8-9527C9DC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8F5FC-5BC7-43DA-B849-C84E0D46A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00702-A17B-49D8-B4E7-3D90D4A6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5C0CF-B25A-4757-BB1F-12557DC1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243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4D5059-25B1-4855-BD1A-0B5A2C7C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23BE8-F87D-40E3-822B-BD0AF8826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5C3E5-C69A-4C0D-93A2-9FB92F74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809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1251-38BE-405E-8068-8A3D32197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0CBC6-0830-49A9-847D-1D0C9B610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ACA9E-DE35-43EB-B7F1-0C0784B9C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59A3C-1DE1-4BF3-B3B1-EB7EB331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6C26E-4844-42C3-87B5-1DE789E4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88277-6003-4406-8E5C-C7BA625A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90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7FB8-07A1-4610-89D7-F3262C55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402763-1E7F-4C8E-BFEB-F12B345B0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B4EA2-684F-4266-9102-7569FF966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581F8-1680-40C0-B156-96D507AD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FBDE5-5EB7-4AC6-A3CB-A218D874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23CB2-7774-407B-A4EA-4EC7A36B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598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9147-E338-4E21-9E4F-CAB0B3CD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60678-F81E-4223-8CDC-9CF22AA70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9FC6-CE51-4D15-A3FC-AD24B932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42B81-B5C8-46B2-839C-E199B736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898EF-99F1-47FB-9DFE-80BC2862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983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BBB1FD-A435-45A6-B34F-AAEE9A9F1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BC62D-9B4F-448F-90AE-9E7543826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9695-748F-40B9-8005-5658C0BD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C5137-7743-40A7-AC56-EB8D9A5C8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43D6D-179E-4F39-9CDB-80758965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43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40D40-7672-49C6-9723-CEEDF1DEA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3464" y="116247"/>
            <a:ext cx="1053530" cy="2351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5C7D3-BC29-4642-BEEC-2A9209E5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14A3B-13BA-4D46-B93B-37142FAC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87A77-C3E5-4DAD-8DCD-C4C14E269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F487C-59B7-4B44-AEDA-DAB521A46A1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E548C-D281-4A24-AD75-1B79B189C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90979-076B-45F0-B23D-F86D3BE2E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8BA84-1156-48FB-9E03-0676C447C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243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2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microsoft.com/office/2007/relationships/hdphoto" Target="../media/hdphoto6.wdp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23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058" y="624671"/>
            <a:ext cx="2475738" cy="247573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25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4132" y="624671"/>
            <a:ext cx="2475738" cy="247573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val 27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0205" y="624671"/>
            <a:ext cx="2475738" cy="247573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9AF7DAF-073D-4E73-97CC-C065D7A8B497}"/>
              </a:ext>
            </a:extLst>
          </p:cNvPr>
          <p:cNvSpPr txBox="1">
            <a:spLocks/>
          </p:cNvSpPr>
          <p:nvPr/>
        </p:nvSpPr>
        <p:spPr>
          <a:xfrm>
            <a:off x="2619586" y="3639169"/>
            <a:ext cx="3904828" cy="1268210"/>
          </a:xfrm>
          <a:prstGeom prst="rect">
            <a:avLst/>
          </a:prstGeom>
        </p:spPr>
        <p:txBody>
          <a:bodyPr spcFirstLastPara="1" vert="horz" lIns="68580" tIns="34290" rIns="68580" bIns="3429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Clr>
                <a:srgbClr val="1A1A1A"/>
              </a:buClr>
              <a:defRPr/>
            </a:pPr>
            <a:r>
              <a:rPr lang="en-US" sz="2400" kern="1200" dirty="0">
                <a:solidFill>
                  <a:prstClr val="white"/>
                </a:solidFill>
                <a:latin typeface="Calibri Light" panose="020F0302020204030204"/>
                <a:ea typeface="+mj-ea"/>
                <a:cs typeface="+mj-cs"/>
              </a:rPr>
              <a:t>FY Membership Renewals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114632-64C3-4FBF-BE2F-F502A7209011}"/>
              </a:ext>
            </a:extLst>
          </p:cNvPr>
          <p:cNvSpPr/>
          <p:nvPr/>
        </p:nvSpPr>
        <p:spPr>
          <a:xfrm>
            <a:off x="989653" y="3505895"/>
            <a:ext cx="7164695" cy="1439207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E018A3-345A-42A4-8095-63A093D183FD}"/>
              </a:ext>
            </a:extLst>
          </p:cNvPr>
          <p:cNvCxnSpPr/>
          <p:nvPr/>
        </p:nvCxnSpPr>
        <p:spPr>
          <a:xfrm>
            <a:off x="1550072" y="4325103"/>
            <a:ext cx="6043856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6753D5F-CC61-4858-B22C-EFCFC6CA6921}"/>
              </a:ext>
            </a:extLst>
          </p:cNvPr>
          <p:cNvSpPr/>
          <p:nvPr/>
        </p:nvSpPr>
        <p:spPr>
          <a:xfrm>
            <a:off x="989653" y="3516191"/>
            <a:ext cx="7164695" cy="14186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58849A-BD1A-4283-90B7-B80046D2E102}"/>
              </a:ext>
            </a:extLst>
          </p:cNvPr>
          <p:cNvGrpSpPr/>
          <p:nvPr/>
        </p:nvGrpSpPr>
        <p:grpSpPr>
          <a:xfrm>
            <a:off x="2952000" y="79954"/>
            <a:ext cx="3240000" cy="3240000"/>
            <a:chOff x="2955677" y="109240"/>
            <a:chExt cx="3240000" cy="324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697B08-7CEC-48E7-A9FB-452E8D9B7518}"/>
                </a:ext>
              </a:extLst>
            </p:cNvPr>
            <p:cNvSpPr/>
            <p:nvPr/>
          </p:nvSpPr>
          <p:spPr>
            <a:xfrm>
              <a:off x="2955677" y="109240"/>
              <a:ext cx="3240000" cy="324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" name="Picture 4" descr="A person in a library&#10;&#10;Description generated with high confidence">
              <a:extLst>
                <a:ext uri="{FF2B5EF4-FFF2-40B4-BE49-F238E27FC236}">
                  <a16:creationId xmlns:a16="http://schemas.microsoft.com/office/drawing/2014/main" id="{B553ECEC-2B98-40F4-B958-FBACD893E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5" r="16622" b="-3"/>
            <a:stretch/>
          </p:blipFill>
          <p:spPr>
            <a:xfrm>
              <a:off x="3090677" y="244240"/>
              <a:ext cx="2970000" cy="2970000"/>
            </a:xfrm>
            <a:custGeom>
              <a:avLst/>
              <a:gdLst>
                <a:gd name="connsiteX0" fmla="*/ 1485900 w 2971800"/>
                <a:gd name="connsiteY0" fmla="*/ 0 h 2971800"/>
                <a:gd name="connsiteX1" fmla="*/ 2971800 w 2971800"/>
                <a:gd name="connsiteY1" fmla="*/ 1485900 h 2971800"/>
                <a:gd name="connsiteX2" fmla="*/ 1485900 w 2971800"/>
                <a:gd name="connsiteY2" fmla="*/ 2971800 h 2971800"/>
                <a:gd name="connsiteX3" fmla="*/ 0 w 2971800"/>
                <a:gd name="connsiteY3" fmla="*/ 1485900 h 2971800"/>
                <a:gd name="connsiteX4" fmla="*/ 1485900 w 2971800"/>
                <a:gd name="connsiteY4" fmla="*/ 0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1800" h="2971800">
                  <a:moveTo>
                    <a:pt x="1485900" y="0"/>
                  </a:moveTo>
                  <a:cubicBezTo>
                    <a:pt x="2306540" y="0"/>
                    <a:pt x="2971800" y="665260"/>
                    <a:pt x="2971800" y="1485900"/>
                  </a:cubicBezTo>
                  <a:cubicBezTo>
                    <a:pt x="2971800" y="2306540"/>
                    <a:pt x="2306540" y="2971800"/>
                    <a:pt x="1485900" y="2971800"/>
                  </a:cubicBezTo>
                  <a:cubicBezTo>
                    <a:pt x="665260" y="2971800"/>
                    <a:pt x="0" y="2306540"/>
                    <a:pt x="0" y="1485900"/>
                  </a:cubicBezTo>
                  <a:cubicBezTo>
                    <a:pt x="0" y="665260"/>
                    <a:pt x="665260" y="0"/>
                    <a:pt x="1485900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26921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1;p22">
            <a:extLst>
              <a:ext uri="{FF2B5EF4-FFF2-40B4-BE49-F238E27FC236}">
                <a16:creationId xmlns:a16="http://schemas.microsoft.com/office/drawing/2014/main" id="{EECDC809-BC8F-4AEA-BA5C-AAF436CADE64}"/>
              </a:ext>
            </a:extLst>
          </p:cNvPr>
          <p:cNvSpPr txBox="1">
            <a:spLocks/>
          </p:cNvSpPr>
          <p:nvPr/>
        </p:nvSpPr>
        <p:spPr>
          <a:xfrm>
            <a:off x="-1" y="655638"/>
            <a:ext cx="8782493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Setting the ground..</a:t>
            </a:r>
          </a:p>
        </p:txBody>
      </p:sp>
      <p:sp>
        <p:nvSpPr>
          <p:cNvPr id="4" name="Google Shape;215;p22">
            <a:extLst>
              <a:ext uri="{FF2B5EF4-FFF2-40B4-BE49-F238E27FC236}">
                <a16:creationId xmlns:a16="http://schemas.microsoft.com/office/drawing/2014/main" id="{71F31F1D-F417-45F1-A1BA-5472CD3FC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730" y="1315654"/>
            <a:ext cx="8960539" cy="3172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-285750">
              <a:spcBef>
                <a:spcPts val="80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80% </a:t>
            </a:r>
            <a:r>
              <a:rPr lang="en-US" sz="1600" dirty="0">
                <a:solidFill>
                  <a:srgbClr val="595959"/>
                </a:solidFill>
                <a:latin typeface="Raleway"/>
                <a:sym typeface="Raleway SemiBold"/>
              </a:rPr>
              <a:t>of our customers are</a:t>
            </a: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 savings </a:t>
            </a:r>
            <a:r>
              <a:rPr lang="en-US" sz="1600" dirty="0">
                <a:solidFill>
                  <a:srgbClr val="595959"/>
                </a:solidFill>
                <a:latin typeface="Raleway"/>
                <a:sym typeface="Raleway SemiBold"/>
              </a:rPr>
              <a:t>members</a:t>
            </a:r>
          </a:p>
          <a:p>
            <a:pPr marL="0" indent="-285750">
              <a:spcBef>
                <a:spcPts val="80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19% </a:t>
            </a:r>
            <a:r>
              <a:rPr lang="en-US" sz="1600" dirty="0">
                <a:solidFill>
                  <a:srgbClr val="595959"/>
                </a:solidFill>
                <a:latin typeface="Raleway"/>
                <a:sym typeface="Raleway SemiBold"/>
              </a:rPr>
              <a:t>of our customers are on </a:t>
            </a: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auto-renewal</a:t>
            </a:r>
          </a:p>
          <a:p>
            <a:pPr marL="0" indent="-285750">
              <a:spcBef>
                <a:spcPts val="80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~77%</a:t>
            </a:r>
            <a:r>
              <a:rPr lang="en-US" sz="1600" dirty="0">
                <a:latin typeface="Raleway"/>
                <a:sym typeface="Raleway SemiBold"/>
              </a:rPr>
              <a:t> of the </a:t>
            </a: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total</a:t>
            </a:r>
            <a:r>
              <a:rPr lang="en-US" sz="1600" dirty="0">
                <a:latin typeface="Raleway"/>
                <a:sym typeface="Raleway SemiBold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sales</a:t>
            </a:r>
            <a:r>
              <a:rPr lang="en-US" sz="1600" dirty="0">
                <a:latin typeface="Raleway"/>
                <a:sym typeface="Raleway SemiBold"/>
              </a:rPr>
              <a:t> came from renewed customers</a:t>
            </a:r>
          </a:p>
          <a:p>
            <a:pPr marL="0" indent="-285750">
              <a:spcBef>
                <a:spcPts val="80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~68% </a:t>
            </a:r>
            <a:r>
              <a:rPr lang="en-US" sz="1600" dirty="0">
                <a:latin typeface="Raleway"/>
                <a:sym typeface="Raleway SemiBold"/>
              </a:rPr>
              <a:t>of the </a:t>
            </a: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sales</a:t>
            </a:r>
            <a:r>
              <a:rPr lang="en-US" sz="1600" dirty="0">
                <a:latin typeface="Raleway"/>
                <a:sym typeface="Raleway SemiBold"/>
              </a:rPr>
              <a:t> transactions were done using</a:t>
            </a:r>
            <a:r>
              <a:rPr lang="en-US" sz="1600" dirty="0">
                <a:solidFill>
                  <a:srgbClr val="0070C0"/>
                </a:solidFill>
                <a:latin typeface="Raleway"/>
                <a:sym typeface="Raleway SemiBold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cards</a:t>
            </a:r>
          </a:p>
          <a:p>
            <a:pPr marL="0" indent="-285750">
              <a:spcBef>
                <a:spcPts val="80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Top 5 </a:t>
            </a:r>
            <a:r>
              <a:rPr lang="en-US" sz="1600" dirty="0">
                <a:latin typeface="Raleway"/>
                <a:sym typeface="Raleway SemiBold"/>
              </a:rPr>
              <a:t>clubs accounted for </a:t>
            </a: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~11% </a:t>
            </a:r>
            <a:r>
              <a:rPr lang="en-US" sz="1600" dirty="0">
                <a:latin typeface="Raleway"/>
                <a:sym typeface="Raleway SemiBold"/>
              </a:rPr>
              <a:t>of Sam’s sales </a:t>
            </a:r>
          </a:p>
          <a:p>
            <a:pPr marL="0" indent="-285750">
              <a:spcBef>
                <a:spcPts val="80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77% </a:t>
            </a:r>
            <a:r>
              <a:rPr lang="en-US" sz="1600" dirty="0">
                <a:latin typeface="Raleway"/>
                <a:sym typeface="Raleway SemiBold"/>
              </a:rPr>
              <a:t>of customers who visit Sam’s club on their Date to Renew tend to renew</a:t>
            </a:r>
          </a:p>
          <a:p>
            <a:pPr marL="0" indent="-285750">
              <a:spcBef>
                <a:spcPts val="800"/>
              </a:spcBef>
              <a:spcAft>
                <a:spcPts val="800"/>
              </a:spcAft>
            </a:pPr>
            <a:endParaRPr lang="en-US" sz="1600" dirty="0">
              <a:latin typeface="Raleway"/>
              <a:sym typeface="Raleway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58D70-9F41-4596-8556-2F72D63B15EA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2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1;p22">
            <a:extLst>
              <a:ext uri="{FF2B5EF4-FFF2-40B4-BE49-F238E27FC236}">
                <a16:creationId xmlns:a16="http://schemas.microsoft.com/office/drawing/2014/main" id="{EECDC809-BC8F-4AEA-BA5C-AAF436CADE64}"/>
              </a:ext>
            </a:extLst>
          </p:cNvPr>
          <p:cNvSpPr txBox="1">
            <a:spLocks/>
          </p:cNvSpPr>
          <p:nvPr/>
        </p:nvSpPr>
        <p:spPr>
          <a:xfrm>
            <a:off x="-1" y="655638"/>
            <a:ext cx="8782493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</a:rPr>
              <a:t>What’s an </a:t>
            </a:r>
            <a:r>
              <a:rPr lang="en-GB" dirty="0">
                <a:solidFill>
                  <a:srgbClr val="0070C0"/>
                </a:solidFill>
                <a:sym typeface="Lato"/>
              </a:rPr>
              <a:t>Average</a:t>
            </a:r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first year member Like?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3EA0DDC-F6ED-1C46-BACC-B39B905CC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594373"/>
              </p:ext>
            </p:extLst>
          </p:nvPr>
        </p:nvGraphicFramePr>
        <p:xfrm>
          <a:off x="3554594" y="1523191"/>
          <a:ext cx="4686023" cy="3119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picture containing person, child, floor, building&#10;&#10;Description generated with very high confidence">
            <a:extLst>
              <a:ext uri="{FF2B5EF4-FFF2-40B4-BE49-F238E27FC236}">
                <a16:creationId xmlns:a16="http://schemas.microsoft.com/office/drawing/2014/main" id="{20A9EE3C-617A-46F0-A139-48AB02C54D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0" r="31480" b="94"/>
          <a:stretch/>
        </p:blipFill>
        <p:spPr>
          <a:xfrm>
            <a:off x="886873" y="1874635"/>
            <a:ext cx="2667721" cy="2416190"/>
          </a:xfrm>
          <a:prstGeom prst="ellipse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C59651-9AC0-47EF-B579-219EE1273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3662" y="2521717"/>
            <a:ext cx="360000" cy="3600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10019B0-6573-4D76-8895-7B012C4704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4444" y1="66923" x2="24444" y2="66923"/>
                        <a14:foregroundMark x1="52889" y1="25000" x2="52889" y2="25000"/>
                      </a14:backgroundRemoval>
                    </a14:imgEffect>
                  </a14:imgLayer>
                </a14:imgProps>
              </a:ext>
            </a:extLst>
          </a:blip>
          <a:srcRect l="14716" r="15545"/>
          <a:stretch/>
        </p:blipFill>
        <p:spPr>
          <a:xfrm>
            <a:off x="3670392" y="3945085"/>
            <a:ext cx="477978" cy="396000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D12258-ADB1-41FF-A281-89050BF63B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2262" y="3252519"/>
            <a:ext cx="322800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9E5705-4153-4342-B347-C5ECDEBAAD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1381" y="1797434"/>
            <a:ext cx="396000" cy="39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A6E1A7-C698-483F-9EC8-166A231BD295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-1" y="655638"/>
            <a:ext cx="8782493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</a:rPr>
              <a:t>Feature Selection on Member Attributes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A7ECBE1-5183-4D45-85C0-E0D4D80B6F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3494729"/>
              </p:ext>
            </p:extLst>
          </p:nvPr>
        </p:nvGraphicFramePr>
        <p:xfrm>
          <a:off x="570229" y="1483725"/>
          <a:ext cx="7903919" cy="3276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7B1225B-326A-4578-80CE-F7B514AE11A1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3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-1" y="655638"/>
            <a:ext cx="8782493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</a:rPr>
              <a:t>Feature Selection on Member Attributes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E609277A-DDC0-49F5-BC8A-E824CB71B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6655701"/>
              </p:ext>
            </p:extLst>
          </p:nvPr>
        </p:nvGraphicFramePr>
        <p:xfrm>
          <a:off x="570229" y="1483725"/>
          <a:ext cx="7903919" cy="3276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28931A1-F177-48C7-869D-DB794487C6DB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2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175DDD0-1AA7-AB4C-A05E-848961FB5B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7049"/>
              </p:ext>
            </p:extLst>
          </p:nvPr>
        </p:nvGraphicFramePr>
        <p:xfrm>
          <a:off x="412954" y="1428325"/>
          <a:ext cx="8129733" cy="3418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6695768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How far away do our customers live?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9C5C70-3A0E-425B-A4BF-BB52751BC418}"/>
              </a:ext>
            </a:extLst>
          </p:cNvPr>
          <p:cNvCxnSpPr>
            <a:cxnSpLocks/>
          </p:cNvCxnSpPr>
          <p:nvPr/>
        </p:nvCxnSpPr>
        <p:spPr>
          <a:xfrm>
            <a:off x="2937028" y="1976284"/>
            <a:ext cx="0" cy="2163097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5EE54A-9092-2D4D-8566-8FAC8828DBBA}"/>
              </a:ext>
            </a:extLst>
          </p:cNvPr>
          <p:cNvSpPr txBox="1"/>
          <p:nvPr/>
        </p:nvSpPr>
        <p:spPr>
          <a:xfrm>
            <a:off x="1138274" y="1701903"/>
            <a:ext cx="1045029" cy="2068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100" dirty="0">
                <a:solidFill>
                  <a:srgbClr val="002C77"/>
                </a:solidFill>
                <a:latin typeface="Raleway" panose="020B0604020202020204" charset="0"/>
                <a:cs typeface="Verdana"/>
              </a:rPr>
              <a:t>Renewed</a:t>
            </a:r>
          </a:p>
          <a:p>
            <a:endParaRPr lang="en-US" sz="1100" dirty="0">
              <a:solidFill>
                <a:schemeClr val="accent3"/>
              </a:solidFill>
              <a:latin typeface="Raleway" panose="020B0604020202020204" charset="0"/>
              <a:cs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2836C-A8B9-6F4C-8ABC-D0B30CCAA9B0}"/>
              </a:ext>
            </a:extLst>
          </p:cNvPr>
          <p:cNvSpPr txBox="1"/>
          <p:nvPr/>
        </p:nvSpPr>
        <p:spPr>
          <a:xfrm>
            <a:off x="1757156" y="2748393"/>
            <a:ext cx="1066800" cy="228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Raleway" panose="020B0604020202020204" charset="0"/>
                <a:cs typeface="Verdana"/>
              </a:rPr>
              <a:t>Churned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Raleway" panose="020B0604020202020204" charset="0"/>
              <a:cs typeface="Verdana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F081A4-963E-4943-B32A-23ACC957820C}"/>
              </a:ext>
            </a:extLst>
          </p:cNvPr>
          <p:cNvCxnSpPr>
            <a:cxnSpLocks/>
          </p:cNvCxnSpPr>
          <p:nvPr/>
        </p:nvCxnSpPr>
        <p:spPr>
          <a:xfrm>
            <a:off x="1461959" y="1996561"/>
            <a:ext cx="85758" cy="287500"/>
          </a:xfrm>
          <a:prstGeom prst="straightConnector1">
            <a:avLst/>
          </a:prstGeom>
          <a:ln>
            <a:solidFill>
              <a:srgbClr val="002C7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FCF4E5-7694-F847-B69B-E3572E292646}"/>
              </a:ext>
            </a:extLst>
          </p:cNvPr>
          <p:cNvCxnSpPr>
            <a:cxnSpLocks/>
          </p:cNvCxnSpPr>
          <p:nvPr/>
        </p:nvCxnSpPr>
        <p:spPr>
          <a:xfrm flipH="1" flipV="1">
            <a:off x="1757156" y="2464493"/>
            <a:ext cx="226141" cy="24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C4A47AF-DAA5-AE4E-BBE9-47C537E4024B}"/>
              </a:ext>
            </a:extLst>
          </p:cNvPr>
          <p:cNvSpPr txBox="1"/>
          <p:nvPr/>
        </p:nvSpPr>
        <p:spPr>
          <a:xfrm>
            <a:off x="2937028" y="3805209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aleway" panose="020B0604020202020204" charset="0"/>
              </a:rPr>
              <a:t>Median 5.87 miles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D0C41B-4307-4BC4-82B4-808E1F54452E}"/>
              </a:ext>
            </a:extLst>
          </p:cNvPr>
          <p:cNvSpPr/>
          <p:nvPr/>
        </p:nvSpPr>
        <p:spPr>
          <a:xfrm>
            <a:off x="4175751" y="1878701"/>
            <a:ext cx="3435012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  <a:latin typeface="Raleway" panose="020B0604020202020204" charset="0"/>
              </a:rPr>
              <a:t>More than 50% of First Year Members live </a:t>
            </a:r>
            <a:r>
              <a:rPr lang="en-GB" dirty="0">
                <a:solidFill>
                  <a:srgbClr val="002C77"/>
                </a:solidFill>
                <a:latin typeface="Raleway" panose="020B0604020202020204" charset="0"/>
              </a:rPr>
              <a:t>within 6 miles</a:t>
            </a:r>
            <a:endParaRPr lang="en-GB" dirty="0">
              <a:latin typeface="Raleway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356D1-6A0F-42D8-A06E-C5A428109CBC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3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E167991-44A9-9447-BA87-C5509B4C05D5}"/>
              </a:ext>
            </a:extLst>
          </p:cNvPr>
          <p:cNvGrpSpPr/>
          <p:nvPr/>
        </p:nvGrpSpPr>
        <p:grpSpPr>
          <a:xfrm>
            <a:off x="4985483" y="1914285"/>
            <a:ext cx="3926960" cy="2437019"/>
            <a:chOff x="4689062" y="1813210"/>
            <a:chExt cx="4223381" cy="24370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B2C88F-2057-524E-BCA8-B742AA72A63F}"/>
                </a:ext>
              </a:extLst>
            </p:cNvPr>
            <p:cNvSpPr txBox="1"/>
            <p:nvPr/>
          </p:nvSpPr>
          <p:spPr>
            <a:xfrm>
              <a:off x="4991898" y="1813210"/>
              <a:ext cx="3640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Raleway" panose="020B0604020202020204" charset="0"/>
                </a:rPr>
                <a:t>75% of the members are 30-70 years old  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DE89449-519D-5D43-AE55-FD495BE9129C}"/>
                </a:ext>
              </a:extLst>
            </p:cNvPr>
            <p:cNvGrpSpPr/>
            <p:nvPr/>
          </p:nvGrpSpPr>
          <p:grpSpPr>
            <a:xfrm>
              <a:off x="4689062" y="2120987"/>
              <a:ext cx="4223381" cy="2129242"/>
              <a:chOff x="4604750" y="2046356"/>
              <a:chExt cx="4223381" cy="2129242"/>
            </a:xfrm>
          </p:grpSpPr>
          <p:graphicFrame>
            <p:nvGraphicFramePr>
              <p:cNvPr id="18" name="Chart 17">
                <a:extLst>
                  <a:ext uri="{FF2B5EF4-FFF2-40B4-BE49-F238E27FC236}">
                    <a16:creationId xmlns:a16="http://schemas.microsoft.com/office/drawing/2014/main" id="{99C91A41-41A7-4643-9BF2-579801EC74D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22527916"/>
                  </p:ext>
                </p:extLst>
              </p:nvPr>
            </p:nvGraphicFramePr>
            <p:xfrm>
              <a:off x="4604750" y="2046356"/>
              <a:ext cx="4013411" cy="212924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4B99E59-10FE-9647-A09D-531B831D3DA2}"/>
                  </a:ext>
                </a:extLst>
              </p:cNvPr>
              <p:cNvGrpSpPr/>
              <p:nvPr/>
            </p:nvGrpSpPr>
            <p:grpSpPr>
              <a:xfrm>
                <a:off x="8117388" y="2914090"/>
                <a:ext cx="710743" cy="587197"/>
                <a:chOff x="8104688" y="2809093"/>
                <a:chExt cx="710743" cy="587197"/>
              </a:xfrm>
            </p:grpSpPr>
            <p:sp>
              <p:nvSpPr>
                <p:cNvPr id="5" name="Right Brace 4">
                  <a:extLst>
                    <a:ext uri="{FF2B5EF4-FFF2-40B4-BE49-F238E27FC236}">
                      <a16:creationId xmlns:a16="http://schemas.microsoft.com/office/drawing/2014/main" id="{7EC8C9A1-AD07-D843-86E6-531D0B1195D7}"/>
                    </a:ext>
                  </a:extLst>
                </p:cNvPr>
                <p:cNvSpPr/>
                <p:nvPr/>
              </p:nvSpPr>
              <p:spPr>
                <a:xfrm>
                  <a:off x="8104688" y="2809093"/>
                  <a:ext cx="213457" cy="587197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3E29EEB-7DFC-3D49-8324-3D899F06E9D7}"/>
                    </a:ext>
                  </a:extLst>
                </p:cNvPr>
                <p:cNvSpPr txBox="1"/>
                <p:nvPr/>
              </p:nvSpPr>
              <p:spPr>
                <a:xfrm>
                  <a:off x="8308561" y="2946444"/>
                  <a:ext cx="5068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2C77"/>
                      </a:solidFill>
                      <a:latin typeface="Raleway" panose="020B0604020202020204" charset="0"/>
                    </a:rPr>
                    <a:t>75%</a:t>
                  </a:r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8C2997-93DC-ED48-881A-6C99E556B176}"/>
              </a:ext>
            </a:extLst>
          </p:cNvPr>
          <p:cNvGrpSpPr/>
          <p:nvPr/>
        </p:nvGrpSpPr>
        <p:grpSpPr>
          <a:xfrm>
            <a:off x="412954" y="1760861"/>
            <a:ext cx="4578944" cy="3196714"/>
            <a:chOff x="412954" y="1760861"/>
            <a:chExt cx="4578944" cy="3196714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CA7EF96E-FEC3-C14B-82AC-13633AA0358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25469297"/>
                </p:ext>
              </p:extLst>
            </p:nvPr>
          </p:nvGraphicFramePr>
          <p:xfrm>
            <a:off x="412954" y="1760861"/>
            <a:ext cx="4578944" cy="31967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B62ED-6786-3546-9861-B5F721A3FFD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289" y="2484147"/>
              <a:ext cx="0" cy="1750142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6126EAC-61EA-174C-A086-466C3AC098D5}"/>
                </a:ext>
              </a:extLst>
            </p:cNvPr>
            <p:cNvGrpSpPr/>
            <p:nvPr/>
          </p:nvGrpSpPr>
          <p:grpSpPr>
            <a:xfrm>
              <a:off x="2234005" y="1913429"/>
              <a:ext cx="1045029" cy="651971"/>
              <a:chOff x="1138274" y="1701903"/>
              <a:chExt cx="1045029" cy="65197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F4E83F-07E7-6D47-A527-DAF31187662E}"/>
                  </a:ext>
                </a:extLst>
              </p:cNvPr>
              <p:cNvSpPr txBox="1"/>
              <p:nvPr/>
            </p:nvSpPr>
            <p:spPr>
              <a:xfrm>
                <a:off x="1138274" y="1701903"/>
                <a:ext cx="1045029" cy="206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1100" b="1" dirty="0">
                    <a:solidFill>
                      <a:srgbClr val="002C77"/>
                    </a:solidFill>
                    <a:latin typeface="Raleway" panose="020B0604020202020204" charset="0"/>
                    <a:cs typeface="Verdana"/>
                  </a:rPr>
                  <a:t>Renewed</a:t>
                </a:r>
              </a:p>
              <a:p>
                <a:endParaRPr lang="en-US" sz="1100" dirty="0">
                  <a:solidFill>
                    <a:schemeClr val="accent3"/>
                  </a:solidFill>
                  <a:latin typeface="Raleway" panose="020B0604020202020204" charset="0"/>
                  <a:cs typeface="Verdana"/>
                </a:endParaRP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229BA23-B216-9541-A133-76655A28AF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9267" y="1996561"/>
                <a:ext cx="82692" cy="357313"/>
              </a:xfrm>
              <a:prstGeom prst="straightConnector1">
                <a:avLst/>
              </a:prstGeom>
              <a:ln>
                <a:solidFill>
                  <a:srgbClr val="002C77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Google Shape;211;p22">
            <a:extLst>
              <a:ext uri="{FF2B5EF4-FFF2-40B4-BE49-F238E27FC236}">
                <a16:creationId xmlns:a16="http://schemas.microsoft.com/office/drawing/2014/main" id="{3F6967E6-2C65-894A-AB71-01E2BCCB9144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6695768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How old are our customers?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FBB07A-37F4-4F19-8CE3-D45E540D186C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1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-1" y="655638"/>
            <a:ext cx="7413523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</a:rPr>
              <a:t>Base vs. Plus Members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7685048-95DA-4EF0-AB01-CBED5E36F1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527274"/>
              </p:ext>
            </p:extLst>
          </p:nvPr>
        </p:nvGraphicFramePr>
        <p:xfrm>
          <a:off x="4847772" y="1248228"/>
          <a:ext cx="3868057" cy="3381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66F4E36-1B8D-4F24-8B9B-1FF3ACC504C2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93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2410A6C8-844B-4CAC-9931-D8A0702F6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7" r="15467"/>
          <a:stretch/>
        </p:blipFill>
        <p:spPr>
          <a:xfrm>
            <a:off x="4568539" y="492300"/>
            <a:ext cx="4575461" cy="4651200"/>
          </a:xfrm>
          <a:prstGeom prst="rect">
            <a:avLst/>
          </a:prstGeom>
        </p:spPr>
      </p:pic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/>
                <a:sym typeface="Raleway"/>
              </a:rPr>
              <a:t>Customer Transactions</a:t>
            </a:r>
          </a:p>
        </p:txBody>
      </p:sp>
      <p:sp>
        <p:nvSpPr>
          <p:cNvPr id="11" name="Google Shape;215;p22">
            <a:extLst>
              <a:ext uri="{FF2B5EF4-FFF2-40B4-BE49-F238E27FC236}">
                <a16:creationId xmlns:a16="http://schemas.microsoft.com/office/drawing/2014/main" id="{49E85563-3193-4913-9422-FE8B357890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2577" y="1073727"/>
            <a:ext cx="8716926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 dirty="0">
                <a:latin typeface="Raleway"/>
                <a:sym typeface="Raleway SemiBold"/>
              </a:rPr>
              <a:t>Metrics we looked at..</a:t>
            </a:r>
            <a:endParaRPr sz="1800" dirty="0">
              <a:latin typeface="Raleway"/>
              <a:sym typeface="Raleway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573488-7B06-4136-A265-000E7D3C8C4C}"/>
              </a:ext>
            </a:extLst>
          </p:cNvPr>
          <p:cNvGrpSpPr/>
          <p:nvPr/>
        </p:nvGrpSpPr>
        <p:grpSpPr>
          <a:xfrm>
            <a:off x="314497" y="1926412"/>
            <a:ext cx="332495" cy="2508474"/>
            <a:chOff x="314497" y="1947676"/>
            <a:chExt cx="332495" cy="2508474"/>
          </a:xfrm>
        </p:grpSpPr>
        <p:sp>
          <p:nvSpPr>
            <p:cNvPr id="10" name="Google Shape;212;p22">
              <a:extLst>
                <a:ext uri="{FF2B5EF4-FFF2-40B4-BE49-F238E27FC236}">
                  <a16:creationId xmlns:a16="http://schemas.microsoft.com/office/drawing/2014/main" id="{07B027A3-6283-40D0-BACB-B8826E81295B}"/>
                </a:ext>
              </a:extLst>
            </p:cNvPr>
            <p:cNvSpPr/>
            <p:nvPr/>
          </p:nvSpPr>
          <p:spPr>
            <a:xfrm>
              <a:off x="314497" y="1947676"/>
              <a:ext cx="328800" cy="328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12;p22">
              <a:extLst>
                <a:ext uri="{FF2B5EF4-FFF2-40B4-BE49-F238E27FC236}">
                  <a16:creationId xmlns:a16="http://schemas.microsoft.com/office/drawing/2014/main" id="{0A137A59-92D6-47C6-9872-26CAF7DC7E12}"/>
                </a:ext>
              </a:extLst>
            </p:cNvPr>
            <p:cNvSpPr/>
            <p:nvPr/>
          </p:nvSpPr>
          <p:spPr>
            <a:xfrm>
              <a:off x="318192" y="2674234"/>
              <a:ext cx="328800" cy="328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12;p22">
              <a:extLst>
                <a:ext uri="{FF2B5EF4-FFF2-40B4-BE49-F238E27FC236}">
                  <a16:creationId xmlns:a16="http://schemas.microsoft.com/office/drawing/2014/main" id="{455652CB-9390-47BD-86C7-63B8636740C8}"/>
                </a:ext>
              </a:extLst>
            </p:cNvPr>
            <p:cNvSpPr/>
            <p:nvPr/>
          </p:nvSpPr>
          <p:spPr>
            <a:xfrm>
              <a:off x="314497" y="3400792"/>
              <a:ext cx="328800" cy="328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12;p22">
              <a:extLst>
                <a:ext uri="{FF2B5EF4-FFF2-40B4-BE49-F238E27FC236}">
                  <a16:creationId xmlns:a16="http://schemas.microsoft.com/office/drawing/2014/main" id="{406BBA61-F140-4E9E-A871-050EDF9EAEDF}"/>
                </a:ext>
              </a:extLst>
            </p:cNvPr>
            <p:cNvSpPr/>
            <p:nvPr/>
          </p:nvSpPr>
          <p:spPr>
            <a:xfrm>
              <a:off x="314497" y="4127350"/>
              <a:ext cx="328800" cy="328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215;p22">
            <a:extLst>
              <a:ext uri="{FF2B5EF4-FFF2-40B4-BE49-F238E27FC236}">
                <a16:creationId xmlns:a16="http://schemas.microsoft.com/office/drawing/2014/main" id="{59A638F1-A87C-452F-A82D-BE1AECC7AC8C}"/>
              </a:ext>
            </a:extLst>
          </p:cNvPr>
          <p:cNvSpPr txBox="1">
            <a:spLocks/>
          </p:cNvSpPr>
          <p:nvPr/>
        </p:nvSpPr>
        <p:spPr>
          <a:xfrm>
            <a:off x="755874" y="1590574"/>
            <a:ext cx="3936628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sym typeface="Raleway SemiBold"/>
              </a:rPr>
              <a:t>Visit</a:t>
            </a:r>
          </a:p>
        </p:txBody>
      </p:sp>
      <p:sp>
        <p:nvSpPr>
          <p:cNvPr id="17" name="Google Shape;215;p22">
            <a:extLst>
              <a:ext uri="{FF2B5EF4-FFF2-40B4-BE49-F238E27FC236}">
                <a16:creationId xmlns:a16="http://schemas.microsoft.com/office/drawing/2014/main" id="{7208DA48-084B-41FC-B07C-BED6BD926C27}"/>
              </a:ext>
            </a:extLst>
          </p:cNvPr>
          <p:cNvSpPr txBox="1">
            <a:spLocks/>
          </p:cNvSpPr>
          <p:nvPr/>
        </p:nvSpPr>
        <p:spPr>
          <a:xfrm>
            <a:off x="755872" y="2317310"/>
            <a:ext cx="2773325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sym typeface="Raleway SemiBold"/>
              </a:rPr>
              <a:t>Sale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8" name="Google Shape;215;p22">
            <a:extLst>
              <a:ext uri="{FF2B5EF4-FFF2-40B4-BE49-F238E27FC236}">
                <a16:creationId xmlns:a16="http://schemas.microsoft.com/office/drawing/2014/main" id="{A70EDEFE-18C0-44B0-9FDF-EEF26CEB590F}"/>
              </a:ext>
            </a:extLst>
          </p:cNvPr>
          <p:cNvSpPr txBox="1">
            <a:spLocks/>
          </p:cNvSpPr>
          <p:nvPr/>
        </p:nvSpPr>
        <p:spPr>
          <a:xfrm>
            <a:off x="738151" y="3048167"/>
            <a:ext cx="1547849" cy="60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sym typeface="Raleway SemiBold"/>
              </a:rPr>
              <a:t>Time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98DC6-68D2-4037-9DE7-26337B362FE9}"/>
              </a:ext>
            </a:extLst>
          </p:cNvPr>
          <p:cNvSpPr/>
          <p:nvPr/>
        </p:nvSpPr>
        <p:spPr>
          <a:xfrm>
            <a:off x="759783" y="2142110"/>
            <a:ext cx="3313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Tx/>
              <a:buFont typeface="La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Visits, Visit Freq, Inter Purchase Freq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Raleway"/>
              <a:cs typeface="Arial"/>
              <a:sym typeface="Raleway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273E7C-A97B-4238-9FD4-39F8427EBA04}"/>
              </a:ext>
            </a:extLst>
          </p:cNvPr>
          <p:cNvSpPr/>
          <p:nvPr/>
        </p:nvSpPr>
        <p:spPr>
          <a:xfrm>
            <a:off x="755872" y="2871034"/>
            <a:ext cx="3602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Tx/>
              <a:buFont typeface="La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Sales, Sales per Visit, Sales by Category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Raleway"/>
              <a:cs typeface="Arial"/>
              <a:sym typeface="Raleway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394D5A-F9DE-4CF8-8AF4-A2710F007717}"/>
              </a:ext>
            </a:extLst>
          </p:cNvPr>
          <p:cNvSpPr/>
          <p:nvPr/>
        </p:nvSpPr>
        <p:spPr>
          <a:xfrm>
            <a:off x="738151" y="3606598"/>
            <a:ext cx="3187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Tx/>
              <a:buFont typeface="La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Time, Day, Week and Month trends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Raleway"/>
              <a:cs typeface="Arial"/>
              <a:sym typeface="Raleway"/>
            </a:endParaRPr>
          </a:p>
        </p:txBody>
      </p:sp>
      <p:sp>
        <p:nvSpPr>
          <p:cNvPr id="25" name="Google Shape;215;p22">
            <a:extLst>
              <a:ext uri="{FF2B5EF4-FFF2-40B4-BE49-F238E27FC236}">
                <a16:creationId xmlns:a16="http://schemas.microsoft.com/office/drawing/2014/main" id="{402387A4-FBE8-462D-B74E-FD9F5171E778}"/>
              </a:ext>
            </a:extLst>
          </p:cNvPr>
          <p:cNvSpPr txBox="1">
            <a:spLocks/>
          </p:cNvSpPr>
          <p:nvPr/>
        </p:nvSpPr>
        <p:spPr>
          <a:xfrm>
            <a:off x="755870" y="3733319"/>
            <a:ext cx="1547849" cy="60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sym typeface="Raleway SemiBold"/>
              </a:rPr>
              <a:t>Others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681E5E-A758-4BE6-8D86-49981468798E}"/>
              </a:ext>
            </a:extLst>
          </p:cNvPr>
          <p:cNvSpPr/>
          <p:nvPr/>
        </p:nvSpPr>
        <p:spPr>
          <a:xfrm>
            <a:off x="755870" y="4291750"/>
            <a:ext cx="2704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Tx/>
              <a:buFont typeface="La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Tender type, club, region etc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.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595959">
                  <a:lumMod val="60000"/>
                  <a:lumOff val="40000"/>
                </a:srgbClr>
              </a:solidFill>
              <a:effectLst/>
              <a:uLnTx/>
              <a:uFillTx/>
              <a:latin typeface="Raleway"/>
              <a:cs typeface="Arial"/>
              <a:sym typeface="Raleway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BD897F-1C73-4B2F-927B-7440B1CDCD44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12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/>
                <a:sym typeface="Raleway"/>
              </a:rPr>
              <a:t>Customer Transactions</a:t>
            </a:r>
          </a:p>
        </p:txBody>
      </p:sp>
      <p:sp>
        <p:nvSpPr>
          <p:cNvPr id="11" name="Google Shape;215;p22">
            <a:extLst>
              <a:ext uri="{FF2B5EF4-FFF2-40B4-BE49-F238E27FC236}">
                <a16:creationId xmlns:a16="http://schemas.microsoft.com/office/drawing/2014/main" id="{49E85563-3193-4913-9422-FE8B357890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2577" y="1073727"/>
            <a:ext cx="8716926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 dirty="0">
                <a:latin typeface="Raleway"/>
                <a:sym typeface="Raleway SemiBold"/>
              </a:rPr>
              <a:t>Renewed vs. Churned</a:t>
            </a:r>
            <a:endParaRPr sz="1800" dirty="0">
              <a:latin typeface="Raleway"/>
              <a:sym typeface="Raleway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573488-7B06-4136-A265-000E7D3C8C4C}"/>
              </a:ext>
            </a:extLst>
          </p:cNvPr>
          <p:cNvGrpSpPr/>
          <p:nvPr/>
        </p:nvGrpSpPr>
        <p:grpSpPr>
          <a:xfrm>
            <a:off x="314497" y="1926412"/>
            <a:ext cx="332495" cy="2508474"/>
            <a:chOff x="314497" y="1947676"/>
            <a:chExt cx="332495" cy="2508474"/>
          </a:xfrm>
        </p:grpSpPr>
        <p:sp>
          <p:nvSpPr>
            <p:cNvPr id="10" name="Google Shape;212;p22">
              <a:extLst>
                <a:ext uri="{FF2B5EF4-FFF2-40B4-BE49-F238E27FC236}">
                  <a16:creationId xmlns:a16="http://schemas.microsoft.com/office/drawing/2014/main" id="{07B027A3-6283-40D0-BACB-B8826E81295B}"/>
                </a:ext>
              </a:extLst>
            </p:cNvPr>
            <p:cNvSpPr/>
            <p:nvPr/>
          </p:nvSpPr>
          <p:spPr>
            <a:xfrm>
              <a:off x="314497" y="1947676"/>
              <a:ext cx="328800" cy="328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12;p22">
              <a:extLst>
                <a:ext uri="{FF2B5EF4-FFF2-40B4-BE49-F238E27FC236}">
                  <a16:creationId xmlns:a16="http://schemas.microsoft.com/office/drawing/2014/main" id="{0A137A59-92D6-47C6-9872-26CAF7DC7E12}"/>
                </a:ext>
              </a:extLst>
            </p:cNvPr>
            <p:cNvSpPr/>
            <p:nvPr/>
          </p:nvSpPr>
          <p:spPr>
            <a:xfrm>
              <a:off x="318192" y="2674234"/>
              <a:ext cx="328800" cy="328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12;p22">
              <a:extLst>
                <a:ext uri="{FF2B5EF4-FFF2-40B4-BE49-F238E27FC236}">
                  <a16:creationId xmlns:a16="http://schemas.microsoft.com/office/drawing/2014/main" id="{455652CB-9390-47BD-86C7-63B8636740C8}"/>
                </a:ext>
              </a:extLst>
            </p:cNvPr>
            <p:cNvSpPr/>
            <p:nvPr/>
          </p:nvSpPr>
          <p:spPr>
            <a:xfrm>
              <a:off x="314497" y="3400792"/>
              <a:ext cx="328800" cy="328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212;p22">
              <a:extLst>
                <a:ext uri="{FF2B5EF4-FFF2-40B4-BE49-F238E27FC236}">
                  <a16:creationId xmlns:a16="http://schemas.microsoft.com/office/drawing/2014/main" id="{406BBA61-F140-4E9E-A871-050EDF9EAEDF}"/>
                </a:ext>
              </a:extLst>
            </p:cNvPr>
            <p:cNvSpPr/>
            <p:nvPr/>
          </p:nvSpPr>
          <p:spPr>
            <a:xfrm>
              <a:off x="314497" y="4127350"/>
              <a:ext cx="328800" cy="328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215;p22">
            <a:extLst>
              <a:ext uri="{FF2B5EF4-FFF2-40B4-BE49-F238E27FC236}">
                <a16:creationId xmlns:a16="http://schemas.microsoft.com/office/drawing/2014/main" id="{59A638F1-A87C-452F-A82D-BE1AECC7AC8C}"/>
              </a:ext>
            </a:extLst>
          </p:cNvPr>
          <p:cNvSpPr txBox="1">
            <a:spLocks/>
          </p:cNvSpPr>
          <p:nvPr/>
        </p:nvSpPr>
        <p:spPr>
          <a:xfrm>
            <a:off x="755874" y="1590574"/>
            <a:ext cx="3936628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sym typeface="Raleway SemiBold"/>
              </a:rPr>
              <a:t>Visit</a:t>
            </a:r>
          </a:p>
        </p:txBody>
      </p:sp>
      <p:sp>
        <p:nvSpPr>
          <p:cNvPr id="17" name="Google Shape;215;p22">
            <a:extLst>
              <a:ext uri="{FF2B5EF4-FFF2-40B4-BE49-F238E27FC236}">
                <a16:creationId xmlns:a16="http://schemas.microsoft.com/office/drawing/2014/main" id="{7208DA48-084B-41FC-B07C-BED6BD926C27}"/>
              </a:ext>
            </a:extLst>
          </p:cNvPr>
          <p:cNvSpPr txBox="1">
            <a:spLocks/>
          </p:cNvSpPr>
          <p:nvPr/>
        </p:nvSpPr>
        <p:spPr>
          <a:xfrm>
            <a:off x="755872" y="2317310"/>
            <a:ext cx="2773325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sym typeface="Raleway SemiBold"/>
              </a:rPr>
              <a:t>Sale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8" name="Google Shape;215;p22">
            <a:extLst>
              <a:ext uri="{FF2B5EF4-FFF2-40B4-BE49-F238E27FC236}">
                <a16:creationId xmlns:a16="http://schemas.microsoft.com/office/drawing/2014/main" id="{A70EDEFE-18C0-44B0-9FDF-EEF26CEB590F}"/>
              </a:ext>
            </a:extLst>
          </p:cNvPr>
          <p:cNvSpPr txBox="1">
            <a:spLocks/>
          </p:cNvSpPr>
          <p:nvPr/>
        </p:nvSpPr>
        <p:spPr>
          <a:xfrm>
            <a:off x="738151" y="3048167"/>
            <a:ext cx="1547849" cy="60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sym typeface="Raleway SemiBold"/>
              </a:rPr>
              <a:t>Time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98DC6-68D2-4037-9DE7-26337B362FE9}"/>
              </a:ext>
            </a:extLst>
          </p:cNvPr>
          <p:cNvSpPr/>
          <p:nvPr/>
        </p:nvSpPr>
        <p:spPr>
          <a:xfrm>
            <a:off x="759783" y="2142110"/>
            <a:ext cx="3313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Tx/>
              <a:buFont typeface="La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Visits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,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Visit Freq, Inter Purchase Freq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Raleway"/>
              <a:cs typeface="Arial"/>
              <a:sym typeface="Raleway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273E7C-A97B-4238-9FD4-39F8427EBA04}"/>
              </a:ext>
            </a:extLst>
          </p:cNvPr>
          <p:cNvSpPr/>
          <p:nvPr/>
        </p:nvSpPr>
        <p:spPr>
          <a:xfrm>
            <a:off x="755872" y="2871034"/>
            <a:ext cx="3602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Tx/>
              <a:buFont typeface="Lato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Sales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Sales per Visit, Sales by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Category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Raleway"/>
              <a:cs typeface="Arial"/>
              <a:sym typeface="Raleway"/>
            </a:endParaRPr>
          </a:p>
        </p:txBody>
      </p:sp>
      <p:sp>
        <p:nvSpPr>
          <p:cNvPr id="22" name="Google Shape;215;p22">
            <a:extLst>
              <a:ext uri="{FF2B5EF4-FFF2-40B4-BE49-F238E27FC236}">
                <a16:creationId xmlns:a16="http://schemas.microsoft.com/office/drawing/2014/main" id="{DDE1C9DA-C943-4263-9FF3-8A266636DF59}"/>
              </a:ext>
            </a:extLst>
          </p:cNvPr>
          <p:cNvSpPr txBox="1">
            <a:spLocks/>
          </p:cNvSpPr>
          <p:nvPr/>
        </p:nvSpPr>
        <p:spPr>
          <a:xfrm>
            <a:off x="755870" y="2317310"/>
            <a:ext cx="2773325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sym typeface="Raleway SemiBold"/>
              </a:rPr>
              <a:t>Sale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394D5A-F9DE-4CF8-8AF4-A2710F007717}"/>
              </a:ext>
            </a:extLst>
          </p:cNvPr>
          <p:cNvSpPr/>
          <p:nvPr/>
        </p:nvSpPr>
        <p:spPr>
          <a:xfrm>
            <a:off x="738151" y="3606598"/>
            <a:ext cx="3187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Tx/>
              <a:buFont typeface="Lat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Time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Day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Week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and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Month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trends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Raleway"/>
              <a:cs typeface="Arial"/>
              <a:sym typeface="Raleway"/>
            </a:endParaRPr>
          </a:p>
        </p:txBody>
      </p:sp>
      <p:sp>
        <p:nvSpPr>
          <p:cNvPr id="25" name="Google Shape;215;p22">
            <a:extLst>
              <a:ext uri="{FF2B5EF4-FFF2-40B4-BE49-F238E27FC236}">
                <a16:creationId xmlns:a16="http://schemas.microsoft.com/office/drawing/2014/main" id="{402387A4-FBE8-462D-B74E-FD9F5171E778}"/>
              </a:ext>
            </a:extLst>
          </p:cNvPr>
          <p:cNvSpPr txBox="1">
            <a:spLocks/>
          </p:cNvSpPr>
          <p:nvPr/>
        </p:nvSpPr>
        <p:spPr>
          <a:xfrm>
            <a:off x="755870" y="3733319"/>
            <a:ext cx="1547849" cy="60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sym typeface="Raleway SemiBold"/>
              </a:rPr>
              <a:t>Others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681E5E-A758-4BE6-8D86-49981468798E}"/>
              </a:ext>
            </a:extLst>
          </p:cNvPr>
          <p:cNvSpPr/>
          <p:nvPr/>
        </p:nvSpPr>
        <p:spPr>
          <a:xfrm>
            <a:off x="755870" y="4291750"/>
            <a:ext cx="2704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Tx/>
              <a:buFont typeface="Lato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Tender type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/>
                <a:cs typeface="Arial"/>
                <a:sym typeface="Raleway SemiBold"/>
              </a:rPr>
              <a:t>, club, region etc.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Raleway"/>
              <a:cs typeface="Arial"/>
              <a:sym typeface="Raleway"/>
            </a:endParaRPr>
          </a:p>
        </p:txBody>
      </p:sp>
      <p:pic>
        <p:nvPicPr>
          <p:cNvPr id="23" name="Picture 22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5EF7B43C-273B-48A9-BAB5-49E35B93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7" r="15467"/>
          <a:stretch/>
        </p:blipFill>
        <p:spPr>
          <a:xfrm>
            <a:off x="4568539" y="492300"/>
            <a:ext cx="4575461" cy="4651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DD67738-7051-4295-A080-048830AA48C4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31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/>
                <a:sym typeface="Raleway"/>
              </a:rPr>
              <a:t>How does visit frequency vary?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195DDF4-46B5-4150-926E-30C35CF5835B}"/>
              </a:ext>
            </a:extLst>
          </p:cNvPr>
          <p:cNvGraphicFramePr/>
          <p:nvPr>
            <p:extLst/>
          </p:nvPr>
        </p:nvGraphicFramePr>
        <p:xfrm>
          <a:off x="5435599" y="1548272"/>
          <a:ext cx="3336902" cy="2972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Google Shape;215;p22">
            <a:extLst>
              <a:ext uri="{FF2B5EF4-FFF2-40B4-BE49-F238E27FC236}">
                <a16:creationId xmlns:a16="http://schemas.microsoft.com/office/drawing/2014/main" id="{3FFD1906-24EF-4657-BA64-3EF3C93B3528}"/>
              </a:ext>
            </a:extLst>
          </p:cNvPr>
          <p:cNvSpPr txBox="1">
            <a:spLocks/>
          </p:cNvSpPr>
          <p:nvPr/>
        </p:nvSpPr>
        <p:spPr>
          <a:xfrm>
            <a:off x="200588" y="1499237"/>
            <a:ext cx="5250669" cy="317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595959"/>
              </a:buClr>
              <a:buSzPts val="1300"/>
              <a:buFont typeface="Lato"/>
              <a:buChar char="●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sym typeface="Raleway SemiBold"/>
              </a:rPr>
              <a:t>Renewed customers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sym typeface="Raleway SemiBold"/>
              </a:rPr>
              <a:t>visited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sym typeface="Raleway SemiBold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sym typeface="Raleway SemiBold"/>
              </a:rPr>
              <a:t>2x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sym typeface="Raleway SemiBold"/>
              </a:rPr>
              <a:t> more* than a churned customer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35231-B18A-4755-A458-F34C8B1452AC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helf in a store&#10;&#10;Description generated with high confidence">
            <a:extLst>
              <a:ext uri="{FF2B5EF4-FFF2-40B4-BE49-F238E27FC236}">
                <a16:creationId xmlns:a16="http://schemas.microsoft.com/office/drawing/2014/main" id="{D7AA6D9D-573E-4EFF-B9DA-185D1577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07" r="9091" b="2260"/>
          <a:stretch/>
        </p:blipFill>
        <p:spPr>
          <a:xfrm>
            <a:off x="-1" y="7"/>
            <a:ext cx="9144000" cy="5143493"/>
          </a:xfrm>
          <a:prstGeom prst="rect">
            <a:avLst/>
          </a:prstGeom>
        </p:spPr>
      </p:pic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06"/>
            <a:ext cx="4206915" cy="4380209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49" y="-2"/>
            <a:ext cx="4081394" cy="4241205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Google Shape;309;p30">
            <a:extLst>
              <a:ext uri="{FF2B5EF4-FFF2-40B4-BE49-F238E27FC236}">
                <a16:creationId xmlns:a16="http://schemas.microsoft.com/office/drawing/2014/main" id="{8C4EF534-4E8D-4F3B-9DED-21A19524C3EB}"/>
              </a:ext>
            </a:extLst>
          </p:cNvPr>
          <p:cNvSpPr txBox="1">
            <a:spLocks/>
          </p:cNvSpPr>
          <p:nvPr/>
        </p:nvSpPr>
        <p:spPr>
          <a:xfrm>
            <a:off x="195091" y="536892"/>
            <a:ext cx="3816734" cy="3558629"/>
          </a:xfrm>
          <a:prstGeom prst="rect">
            <a:avLst/>
          </a:prstGeom>
        </p:spPr>
        <p:txBody>
          <a:bodyPr spcFirstLastPara="1" vert="horz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AGENDA</a:t>
            </a:r>
          </a:p>
          <a:p>
            <a:pPr marL="623888" lvl="0" indent="-385763" defTabSz="68580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Problem Overview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Solution Approach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 &amp; KPIs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EDA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53187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/>
                <a:sym typeface="Raleway"/>
              </a:rPr>
              <a:t>How does Inter Purchase Interval vary?</a:t>
            </a:r>
          </a:p>
        </p:txBody>
      </p:sp>
      <p:sp>
        <p:nvSpPr>
          <p:cNvPr id="8" name="Google Shape;215;p22">
            <a:extLst>
              <a:ext uri="{FF2B5EF4-FFF2-40B4-BE49-F238E27FC236}">
                <a16:creationId xmlns:a16="http://schemas.microsoft.com/office/drawing/2014/main" id="{657A835C-A5F9-4A9D-B43F-3616BE6AD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589" y="1499237"/>
            <a:ext cx="4913980" cy="3172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sz="1600" dirty="0">
                <a:latin typeface="Raleway"/>
                <a:sym typeface="Raleway SemiBold"/>
              </a:rPr>
              <a:t>Renewed customers </a:t>
            </a: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visited</a:t>
            </a:r>
            <a:r>
              <a:rPr lang="en-US" sz="1600" dirty="0">
                <a:latin typeface="Raleway"/>
                <a:sym typeface="Raleway SemiBold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2x</a:t>
            </a:r>
            <a:r>
              <a:rPr lang="en-US" sz="1600" dirty="0">
                <a:latin typeface="Raleway"/>
                <a:sym typeface="Raleway SemiBold"/>
              </a:rPr>
              <a:t> more* than a churned customer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sz="1600" dirty="0">
                <a:latin typeface="Raleway"/>
                <a:sym typeface="Raleway SemiBold"/>
              </a:rPr>
              <a:t>Renewed customers visited at least </a:t>
            </a: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twice</a:t>
            </a:r>
            <a:r>
              <a:rPr lang="en-US" sz="1600" dirty="0">
                <a:latin typeface="Raleway"/>
                <a:sym typeface="Raleway SemiBold"/>
              </a:rPr>
              <a:t> a month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~20%</a:t>
            </a:r>
            <a:r>
              <a:rPr lang="en-US" sz="1600" dirty="0">
                <a:latin typeface="Raleway"/>
                <a:sym typeface="Raleway SemiBold"/>
              </a:rPr>
              <a:t> of renewed customers visited Sam’s club every </a:t>
            </a:r>
            <a:r>
              <a:rPr lang="en-US" sz="1600" b="1" dirty="0">
                <a:solidFill>
                  <a:srgbClr val="0070C0"/>
                </a:solidFill>
                <a:latin typeface="Raleway"/>
                <a:sym typeface="Raleway SemiBold"/>
              </a:rPr>
              <a:t>10 days</a:t>
            </a:r>
          </a:p>
          <a:p>
            <a:pPr marL="0" indent="-285750">
              <a:spcBef>
                <a:spcPts val="800"/>
              </a:spcBef>
              <a:spcAft>
                <a:spcPts val="800"/>
              </a:spcAft>
            </a:pPr>
            <a:endParaRPr lang="en-US" sz="1600" dirty="0">
              <a:latin typeface="Raleway"/>
              <a:sym typeface="Raleway SemiBold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2A2763E-B20D-473C-A5B1-7FC85A55B5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37523" y="2245028"/>
          <a:ext cx="1341578" cy="1107840"/>
        </p:xfrm>
        <a:graphic>
          <a:graphicData uri="http://schemas.openxmlformats.org/drawingml/2006/table">
            <a:tbl>
              <a:tblPr firstRow="1" bandRow="1"/>
              <a:tblGrid>
                <a:gridCol w="191654">
                  <a:extLst>
                    <a:ext uri="{9D8B030D-6E8A-4147-A177-3AD203B41FA5}">
                      <a16:colId xmlns:a16="http://schemas.microsoft.com/office/drawing/2014/main" val="1168216590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4105836787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2287818383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4275722450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2712618245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620713904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580406422"/>
                    </a:ext>
                  </a:extLst>
                </a:gridCol>
              </a:tblGrid>
              <a:tr h="243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S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S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M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T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W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T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F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85052"/>
                  </a:ext>
                </a:extLst>
              </a:tr>
              <a:tr h="216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63447"/>
                  </a:ext>
                </a:extLst>
              </a:tr>
              <a:tr h="216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283116"/>
                  </a:ext>
                </a:extLst>
              </a:tr>
              <a:tr h="216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112862"/>
                  </a:ext>
                </a:extLst>
              </a:tr>
              <a:tr h="216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101436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0682FF6-544D-4EBC-B635-E1E2B6A2ED7B}"/>
              </a:ext>
            </a:extLst>
          </p:cNvPr>
          <p:cNvSpPr/>
          <p:nvPr/>
        </p:nvSpPr>
        <p:spPr>
          <a:xfrm>
            <a:off x="4978713" y="3507017"/>
            <a:ext cx="2132873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Arial"/>
                <a:sym typeface="Arial"/>
              </a:rPr>
              <a:t>&lt; 3 weeks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549F"/>
              </a:solidFill>
              <a:effectLst/>
              <a:uLnTx/>
              <a:uFillTx/>
              <a:latin typeface="Raleway" panose="020B0604020202020204" charset="0"/>
              <a:ea typeface="+mn-ea"/>
              <a:cs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68CF04-3CC4-4949-A34E-9D6F16A109F6}"/>
              </a:ext>
            </a:extLst>
          </p:cNvPr>
          <p:cNvSpPr/>
          <p:nvPr/>
        </p:nvSpPr>
        <p:spPr>
          <a:xfrm>
            <a:off x="6934408" y="3507017"/>
            <a:ext cx="234616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Arial"/>
                <a:sym typeface="Arial"/>
              </a:rPr>
              <a:t>&gt; 4 weeks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00549F"/>
              </a:solidFill>
              <a:effectLst/>
              <a:uLnTx/>
              <a:uFillTx/>
              <a:latin typeface="Raleway" panose="020B0604020202020204" charset="0"/>
              <a:ea typeface="+mn-ea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B3D52-E03B-4BCF-BF45-A6C6895046AD}"/>
              </a:ext>
            </a:extLst>
          </p:cNvPr>
          <p:cNvSpPr txBox="1"/>
          <p:nvPr/>
        </p:nvSpPr>
        <p:spPr>
          <a:xfrm>
            <a:off x="5974193" y="1648244"/>
            <a:ext cx="2187702" cy="2628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Arial"/>
                <a:sym typeface="Arial"/>
              </a:rPr>
              <a:t>Inter Purchase Interval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Arial"/>
                <a:sym typeface="Arial"/>
              </a:rPr>
              <a:t>*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aleway" panose="020B0604020202020204" charset="0"/>
              <a:ea typeface="+mn-ea"/>
              <a:cs typeface="Verdana"/>
              <a:sym typeface="Arial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76EB494-06AA-47D9-8322-AAFA5FF764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56627" y="2245028"/>
          <a:ext cx="1341578" cy="1107840"/>
        </p:xfrm>
        <a:graphic>
          <a:graphicData uri="http://schemas.openxmlformats.org/drawingml/2006/table">
            <a:tbl>
              <a:tblPr firstRow="1" bandRow="1"/>
              <a:tblGrid>
                <a:gridCol w="191654">
                  <a:extLst>
                    <a:ext uri="{9D8B030D-6E8A-4147-A177-3AD203B41FA5}">
                      <a16:colId xmlns:a16="http://schemas.microsoft.com/office/drawing/2014/main" val="1168216590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4105836787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2287818383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4275722450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2712618245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620713904"/>
                    </a:ext>
                  </a:extLst>
                </a:gridCol>
                <a:gridCol w="191654">
                  <a:extLst>
                    <a:ext uri="{9D8B030D-6E8A-4147-A177-3AD203B41FA5}">
                      <a16:colId xmlns:a16="http://schemas.microsoft.com/office/drawing/2014/main" val="580406422"/>
                    </a:ext>
                  </a:extLst>
                </a:gridCol>
              </a:tblGrid>
              <a:tr h="2438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S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S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M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T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W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T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/>
                        <a:t>F</a:t>
                      </a:r>
                      <a:endParaRPr lang="en-GB" sz="1000" dirty="0"/>
                    </a:p>
                  </a:txBody>
                  <a:tcPr marL="83127" marR="83127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C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85052"/>
                  </a:ext>
                </a:extLst>
              </a:tr>
              <a:tr h="216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63447"/>
                  </a:ext>
                </a:extLst>
              </a:tr>
              <a:tr h="216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283116"/>
                  </a:ext>
                </a:extLst>
              </a:tr>
              <a:tr h="216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112862"/>
                  </a:ext>
                </a:extLst>
              </a:tr>
              <a:tr h="216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endParaRPr lang="en-GB" sz="600" dirty="0"/>
                    </a:p>
                  </a:txBody>
                  <a:tcPr marL="83127" marR="83127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10143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9E38E83-3C40-48DA-ADDA-7A43D047F7E1}"/>
              </a:ext>
            </a:extLst>
          </p:cNvPr>
          <p:cNvSpPr txBox="1"/>
          <p:nvPr/>
        </p:nvSpPr>
        <p:spPr>
          <a:xfrm>
            <a:off x="5664550" y="3845571"/>
            <a:ext cx="927799" cy="262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Verdana"/>
                <a:sym typeface="Arial"/>
              </a:rPr>
              <a:t>Renewed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aleway" panose="020B0604020202020204" charset="0"/>
              <a:ea typeface="+mn-ea"/>
              <a:cs typeface="Verdana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FED096-30FD-4944-89F2-A00306170C43}"/>
              </a:ext>
            </a:extLst>
          </p:cNvPr>
          <p:cNvSpPr txBox="1"/>
          <p:nvPr/>
        </p:nvSpPr>
        <p:spPr>
          <a:xfrm>
            <a:off x="7643588" y="3845571"/>
            <a:ext cx="927799" cy="262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Verdana"/>
                <a:sym typeface="Arial"/>
              </a:rPr>
              <a:t>Churned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aleway" panose="020B0604020202020204" charset="0"/>
              <a:ea typeface="+mn-ea"/>
              <a:cs typeface="Verdana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E59EA9-C4F3-4F37-A198-9DDE7A6F3F6B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22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/>
                <a:sym typeface="Raleway"/>
              </a:rPr>
              <a:t>How often do customers visit?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5493D5-40E1-4B80-BD3F-97A417DB9880}"/>
              </a:ext>
            </a:extLst>
          </p:cNvPr>
          <p:cNvSpPr/>
          <p:nvPr/>
        </p:nvSpPr>
        <p:spPr>
          <a:xfrm>
            <a:off x="616857" y="2051960"/>
            <a:ext cx="4586514" cy="439057"/>
          </a:xfrm>
          <a:prstGeom prst="roundRect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A9988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543A8B-26C0-42BE-8389-FA179E130788}"/>
              </a:ext>
            </a:extLst>
          </p:cNvPr>
          <p:cNvSpPr/>
          <p:nvPr/>
        </p:nvSpPr>
        <p:spPr>
          <a:xfrm>
            <a:off x="638628" y="2070103"/>
            <a:ext cx="3287486" cy="402771"/>
          </a:xfrm>
          <a:prstGeom prst="roundRect">
            <a:avLst/>
          </a:prstGeom>
          <a:solidFill>
            <a:schemeClr val="accent5"/>
          </a:solidFill>
          <a:ln>
            <a:noFill/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A9988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805846-5F93-4C5F-8B03-F46A7CE78705}"/>
              </a:ext>
            </a:extLst>
          </p:cNvPr>
          <p:cNvSpPr/>
          <p:nvPr/>
        </p:nvSpPr>
        <p:spPr>
          <a:xfrm>
            <a:off x="616857" y="2886530"/>
            <a:ext cx="4586514" cy="439057"/>
          </a:xfrm>
          <a:prstGeom prst="roundRect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A9988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7EA629-2DD5-4F88-8EBD-6102849EB5E0}"/>
              </a:ext>
            </a:extLst>
          </p:cNvPr>
          <p:cNvSpPr/>
          <p:nvPr/>
        </p:nvSpPr>
        <p:spPr>
          <a:xfrm>
            <a:off x="638628" y="2902859"/>
            <a:ext cx="1553029" cy="40277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A9988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02997C-F314-452E-B291-A097FA095399}"/>
              </a:ext>
            </a:extLst>
          </p:cNvPr>
          <p:cNvSpPr txBox="1"/>
          <p:nvPr/>
        </p:nvSpPr>
        <p:spPr>
          <a:xfrm>
            <a:off x="4869543" y="2565400"/>
            <a:ext cx="399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ED54C-CE28-4880-9047-47FDB3F4F583}"/>
              </a:ext>
            </a:extLst>
          </p:cNvPr>
          <p:cNvSpPr txBox="1"/>
          <p:nvPr/>
        </p:nvSpPr>
        <p:spPr>
          <a:xfrm>
            <a:off x="493485" y="2528208"/>
            <a:ext cx="399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0989F4-0F26-4034-B055-8DC9490A7629}"/>
              </a:ext>
            </a:extLst>
          </p:cNvPr>
          <p:cNvSpPr txBox="1"/>
          <p:nvPr/>
        </p:nvSpPr>
        <p:spPr>
          <a:xfrm>
            <a:off x="2547257" y="2521605"/>
            <a:ext cx="1095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Months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53C8EA-7720-48AF-BC94-9A46C53EDE19}"/>
              </a:ext>
            </a:extLst>
          </p:cNvPr>
          <p:cNvSpPr txBox="1"/>
          <p:nvPr/>
        </p:nvSpPr>
        <p:spPr>
          <a:xfrm>
            <a:off x="493485" y="1629051"/>
            <a:ext cx="927799" cy="262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Verdana"/>
                <a:sym typeface="Arial"/>
              </a:rPr>
              <a:t>Renewed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aleway" panose="020B0604020202020204" charset="0"/>
              <a:ea typeface="+mn-ea"/>
              <a:cs typeface="Verdana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EBD7A6-31B0-4A0B-A2E4-12A2416813C7}"/>
              </a:ext>
            </a:extLst>
          </p:cNvPr>
          <p:cNvSpPr txBox="1"/>
          <p:nvPr/>
        </p:nvSpPr>
        <p:spPr>
          <a:xfrm>
            <a:off x="493485" y="3455583"/>
            <a:ext cx="927799" cy="2628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Verdana"/>
                <a:sym typeface="Arial"/>
              </a:rPr>
              <a:t>Churned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aleway" panose="020B0604020202020204" charset="0"/>
              <a:ea typeface="+mn-ea"/>
              <a:cs typeface="Verdana"/>
              <a:sym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E9422-4D59-479E-9328-116314327926}"/>
              </a:ext>
            </a:extLst>
          </p:cNvPr>
          <p:cNvSpPr/>
          <p:nvPr/>
        </p:nvSpPr>
        <p:spPr>
          <a:xfrm>
            <a:off x="50797" y="3973326"/>
            <a:ext cx="57585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25%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ea typeface="Lato"/>
                <a:cs typeface="Lato"/>
                <a:sym typeface="Lato"/>
              </a:rPr>
              <a:t>of renewed customers visited Sam's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ea typeface="Lato"/>
                <a:cs typeface="Lato"/>
                <a:sym typeface="Arial"/>
              </a:rPr>
              <a:t>club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every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ea typeface="Lato"/>
                <a:cs typeface="Lato"/>
                <a:sym typeface="Arial"/>
              </a:rPr>
              <a:t>month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9532BC-BC73-47AD-A50B-FB3CA7EF1DFF}"/>
              </a:ext>
            </a:extLst>
          </p:cNvPr>
          <p:cNvSpPr/>
          <p:nvPr/>
        </p:nvSpPr>
        <p:spPr>
          <a:xfrm>
            <a:off x="5746541" y="1972229"/>
            <a:ext cx="227260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ea typeface="Lato"/>
                <a:cs typeface="Lato"/>
                <a:sym typeface="Arial"/>
              </a:rPr>
              <a:t>Renewed customers visited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9 of 12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ea typeface="Lato"/>
                <a:cs typeface="Lato"/>
                <a:sym typeface="Arial"/>
              </a:rPr>
              <a:t>months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30B185-656B-46F8-B975-C465020FC466}"/>
              </a:ext>
            </a:extLst>
          </p:cNvPr>
          <p:cNvSpPr/>
          <p:nvPr/>
        </p:nvSpPr>
        <p:spPr>
          <a:xfrm>
            <a:off x="5746541" y="2799154"/>
            <a:ext cx="243951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ea typeface="Lato"/>
                <a:cs typeface="Lato"/>
                <a:sym typeface="Arial"/>
              </a:rPr>
              <a:t>Churned customers visited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ea typeface="Lato"/>
                <a:cs typeface="Lato"/>
                <a:sym typeface="Arial"/>
              </a:rPr>
              <a:t>only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ea typeface="Lato"/>
                <a:cs typeface="Lato"/>
                <a:sym typeface="Arial"/>
              </a:rPr>
              <a:t>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ea typeface="Lato"/>
                <a:cs typeface="Arial"/>
                <a:sym typeface="Arial"/>
              </a:rPr>
              <a:t>4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of 12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ea typeface="Lato"/>
                <a:cs typeface="Lato"/>
                <a:sym typeface="Arial"/>
              </a:rPr>
              <a:t>months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BA1E49-0ADB-46CF-8EF1-A6F80917821E}"/>
              </a:ext>
            </a:extLst>
          </p:cNvPr>
          <p:cNvSpPr/>
          <p:nvPr/>
        </p:nvSpPr>
        <p:spPr>
          <a:xfrm>
            <a:off x="-283031" y="4379189"/>
            <a:ext cx="846908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Month one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ea typeface="Lato"/>
                <a:cs typeface="Lato"/>
                <a:sym typeface="Arial"/>
              </a:rPr>
              <a:t>of the membership is the most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active month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Raleway"/>
                <a:ea typeface="Lato"/>
                <a:cs typeface="Lato"/>
                <a:sym typeface="Arial"/>
              </a:rPr>
              <a:t>for most of Sam’s customers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34B146-BD32-463E-92DF-2BBA0F08985F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6" grpId="0"/>
      <p:bldP spid="27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D00EE13-CD85-4029-80D3-6AFCE1C84367}"/>
              </a:ext>
            </a:extLst>
          </p:cNvPr>
          <p:cNvGraphicFramePr/>
          <p:nvPr>
            <p:extLst/>
          </p:nvPr>
        </p:nvGraphicFramePr>
        <p:xfrm>
          <a:off x="897266" y="1460024"/>
          <a:ext cx="7203989" cy="3218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57DFC44-6F25-4440-B28B-7C6E090AE7AC}"/>
              </a:ext>
            </a:extLst>
          </p:cNvPr>
          <p:cNvGraphicFramePr/>
          <p:nvPr>
            <p:extLst/>
          </p:nvPr>
        </p:nvGraphicFramePr>
        <p:xfrm>
          <a:off x="897266" y="1460024"/>
          <a:ext cx="7203989" cy="3218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/>
                <a:sym typeface="Raleway"/>
              </a:rPr>
              <a:t>Do renewed customers shop more?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C550E62-DAD6-4438-BB2C-8317583852DA}"/>
              </a:ext>
            </a:extLst>
          </p:cNvPr>
          <p:cNvGraphicFramePr/>
          <p:nvPr>
            <p:extLst/>
          </p:nvPr>
        </p:nvGraphicFramePr>
        <p:xfrm>
          <a:off x="897266" y="1460024"/>
          <a:ext cx="7203989" cy="3218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48DE79F-FDB3-435A-A3BC-0C16946FADD7}"/>
              </a:ext>
            </a:extLst>
          </p:cNvPr>
          <p:cNvSpPr txBox="1"/>
          <p:nvPr/>
        </p:nvSpPr>
        <p:spPr>
          <a:xfrm>
            <a:off x="7834183" y="2744242"/>
            <a:ext cx="1062681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rPr>
              <a:t>Renewed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rgbClr val="00549F"/>
              </a:solidFill>
              <a:effectLst/>
              <a:uLnTx/>
              <a:uFillTx/>
              <a:latin typeface="Raleway" panose="020B0604020202020204" charset="0"/>
              <a:cs typeface="Verdana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03435-3350-4AFA-B80C-2DA967459BF8}"/>
              </a:ext>
            </a:extLst>
          </p:cNvPr>
          <p:cNvSpPr txBox="1"/>
          <p:nvPr/>
        </p:nvSpPr>
        <p:spPr>
          <a:xfrm>
            <a:off x="7834182" y="3890871"/>
            <a:ext cx="1062681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rPr>
              <a:t>Churned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Raleway" panose="020B0604020202020204" charset="0"/>
              <a:cs typeface="Verdana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09E894-8276-44B1-B16E-137C5640A3F8}"/>
              </a:ext>
            </a:extLst>
          </p:cNvPr>
          <p:cNvSpPr/>
          <p:nvPr/>
        </p:nvSpPr>
        <p:spPr>
          <a:xfrm>
            <a:off x="2608597" y="1659041"/>
            <a:ext cx="51140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Renewed customers accounted for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77%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of total sales;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15%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of it from the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1</a:t>
            </a:r>
            <a:r>
              <a:rPr kumimoji="0" lang="en-US" sz="1400" b="1" i="0" u="none" strike="noStrike" kern="0" cap="none" spc="0" normalizeH="0" baseline="3000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st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month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alone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aleway" panose="020B0604020202020204" charset="0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CDA40B-5433-432C-957D-FC76FA1E5E39}"/>
              </a:ext>
            </a:extLst>
          </p:cNvPr>
          <p:cNvSpPr/>
          <p:nvPr/>
        </p:nvSpPr>
        <p:spPr>
          <a:xfrm>
            <a:off x="4209475" y="4656344"/>
            <a:ext cx="641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Month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D8914-C56F-45B2-9B27-B9BBED41ED25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2" grpId="0">
        <p:bldAsOne/>
      </p:bldGraphic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B9DF2434-90E9-4716-B853-734492F2625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826604" y="1673398"/>
          <a:ext cx="5490792" cy="329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/>
                <a:sym typeface="Raleway"/>
              </a:rPr>
              <a:t>Do renewed customers shop more?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3D018-3D3F-4DAB-B99E-B173512FF9A0}"/>
              </a:ext>
            </a:extLst>
          </p:cNvPr>
          <p:cNvSpPr/>
          <p:nvPr/>
        </p:nvSpPr>
        <p:spPr>
          <a:xfrm>
            <a:off x="5880481" y="2783534"/>
            <a:ext cx="28738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Renewed Savings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customers purchased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2X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more than churned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00549F"/>
              </a:solidFill>
              <a:effectLst/>
              <a:uLnTx/>
              <a:uFillTx/>
              <a:latin typeface="Raleway" panose="020B0604020202020204" charset="0"/>
              <a:cs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7D8638-E488-4450-843C-AB9DE95832E0}"/>
              </a:ext>
            </a:extLst>
          </p:cNvPr>
          <p:cNvSpPr/>
          <p:nvPr/>
        </p:nvSpPr>
        <p:spPr>
          <a:xfrm>
            <a:off x="27599" y="1290150"/>
            <a:ext cx="335280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Renewed Business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customers purchased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3x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more than churned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00549F"/>
              </a:solidFill>
              <a:effectLst/>
              <a:uLnTx/>
              <a:uFillTx/>
              <a:latin typeface="Raleway" panose="020B0604020202020204" charset="0"/>
              <a:cs typeface="Arial"/>
              <a:sym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C4DBE9-05EC-40FA-BEA2-7B3031FF2806}"/>
              </a:ext>
            </a:extLst>
          </p:cNvPr>
          <p:cNvCxnSpPr>
            <a:cxnSpLocks/>
          </p:cNvCxnSpPr>
          <p:nvPr/>
        </p:nvCxnSpPr>
        <p:spPr>
          <a:xfrm>
            <a:off x="2710149" y="1782593"/>
            <a:ext cx="451692" cy="482773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E79397-A805-4935-BB54-A82C28BFE1EF}"/>
              </a:ext>
            </a:extLst>
          </p:cNvPr>
          <p:cNvCxnSpPr>
            <a:cxnSpLocks/>
          </p:cNvCxnSpPr>
          <p:nvPr/>
        </p:nvCxnSpPr>
        <p:spPr>
          <a:xfrm flipH="1">
            <a:off x="5629620" y="3275977"/>
            <a:ext cx="352539" cy="172303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1A37CF5-301F-42CD-8808-A665E29FDAFB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2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/>
                <a:sym typeface="Raleway"/>
              </a:rPr>
              <a:t>When do our customers shop?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C550E62-DAD6-4438-BB2C-8317583852DA}"/>
              </a:ext>
            </a:extLst>
          </p:cNvPr>
          <p:cNvGraphicFramePr/>
          <p:nvPr>
            <p:extLst/>
          </p:nvPr>
        </p:nvGraphicFramePr>
        <p:xfrm>
          <a:off x="778476" y="1452814"/>
          <a:ext cx="7203989" cy="3366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9C5C70-3A0E-425B-A4BF-BB52751BC418}"/>
              </a:ext>
            </a:extLst>
          </p:cNvPr>
          <p:cNvCxnSpPr>
            <a:cxnSpLocks/>
          </p:cNvCxnSpPr>
          <p:nvPr/>
        </p:nvCxnSpPr>
        <p:spPr>
          <a:xfrm>
            <a:off x="2917364" y="1632856"/>
            <a:ext cx="0" cy="2855006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EFDA4C6-D75C-4324-A097-C78E91F6331F}"/>
              </a:ext>
            </a:extLst>
          </p:cNvPr>
          <p:cNvSpPr/>
          <p:nvPr/>
        </p:nvSpPr>
        <p:spPr>
          <a:xfrm>
            <a:off x="3117850" y="204853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Sales from renewed members stayed more or less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steady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between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months 3 and 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3FD34-8AB2-4C38-B465-FDB22373A20D}"/>
              </a:ext>
            </a:extLst>
          </p:cNvPr>
          <p:cNvSpPr txBox="1"/>
          <p:nvPr/>
        </p:nvSpPr>
        <p:spPr>
          <a:xfrm>
            <a:off x="7834183" y="2854412"/>
            <a:ext cx="1062681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rPr>
              <a:t>Renewed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rgbClr val="00549F"/>
              </a:solidFill>
              <a:effectLst/>
              <a:uLnTx/>
              <a:uFillTx/>
              <a:latin typeface="Raleway" panose="020B0604020202020204" charset="0"/>
              <a:cs typeface="Verdana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E6A08D-8B33-4F95-9543-08D7FF775316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/>
                <a:sym typeface="Raleway"/>
              </a:rPr>
              <a:t>When do our customers shop?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C550E62-DAD6-4438-BB2C-8317583852DA}"/>
              </a:ext>
            </a:extLst>
          </p:cNvPr>
          <p:cNvGraphicFramePr/>
          <p:nvPr>
            <p:extLst/>
          </p:nvPr>
        </p:nvGraphicFramePr>
        <p:xfrm>
          <a:off x="778476" y="1452814"/>
          <a:ext cx="7203989" cy="3366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9C5C70-3A0E-425B-A4BF-BB52751BC418}"/>
              </a:ext>
            </a:extLst>
          </p:cNvPr>
          <p:cNvCxnSpPr>
            <a:cxnSpLocks/>
          </p:cNvCxnSpPr>
          <p:nvPr/>
        </p:nvCxnSpPr>
        <p:spPr>
          <a:xfrm>
            <a:off x="2917364" y="1632856"/>
            <a:ext cx="0" cy="2855006"/>
          </a:xfrm>
          <a:prstGeom prst="line">
            <a:avLst/>
          </a:prstGeom>
          <a:ln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F0A494-4498-4125-B324-75B1FF2911F6}"/>
              </a:ext>
            </a:extLst>
          </p:cNvPr>
          <p:cNvSpPr txBox="1"/>
          <p:nvPr/>
        </p:nvSpPr>
        <p:spPr>
          <a:xfrm>
            <a:off x="7834183" y="3522069"/>
            <a:ext cx="1062681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rPr>
              <a:t>Churned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Raleway" panose="020B0604020202020204" charset="0"/>
              <a:cs typeface="Verdana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1099B2-8A7F-4DAC-B052-B0650E444F7C}"/>
              </a:ext>
            </a:extLst>
          </p:cNvPr>
          <p:cNvSpPr/>
          <p:nvPr/>
        </p:nvSpPr>
        <p:spPr>
          <a:xfrm>
            <a:off x="3117850" y="204853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Sales from churned members showed a major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decline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starting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month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987FB6-B7C3-4839-B151-5A139E4624D2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5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/>
                <a:sym typeface="Raleway"/>
              </a:rPr>
              <a:t>Quick Recap</a:t>
            </a:r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B6EAB40B-BBE6-4F47-BA45-0A3966CC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40"/>
          <a:stretch/>
        </p:blipFill>
        <p:spPr>
          <a:xfrm>
            <a:off x="7078949" y="1821316"/>
            <a:ext cx="1309914" cy="2023073"/>
          </a:xfrm>
          <a:prstGeom prst="rect">
            <a:avLst/>
          </a:prstGeom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569C8EBB-A9F8-471E-9C5C-8775D6970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40"/>
          <a:stretch/>
        </p:blipFill>
        <p:spPr>
          <a:xfrm>
            <a:off x="689035" y="1821316"/>
            <a:ext cx="1309914" cy="2023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91BC34-103D-4B84-8113-A01C81955EB3}"/>
              </a:ext>
            </a:extLst>
          </p:cNvPr>
          <p:cNvSpPr txBox="1"/>
          <p:nvPr/>
        </p:nvSpPr>
        <p:spPr>
          <a:xfrm flipH="1">
            <a:off x="3573566" y="1875715"/>
            <a:ext cx="202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Annual Visits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2DE4B7-81E2-4A25-AF61-D146DCA0FD1D}"/>
              </a:ext>
            </a:extLst>
          </p:cNvPr>
          <p:cNvSpPr txBox="1"/>
          <p:nvPr/>
        </p:nvSpPr>
        <p:spPr>
          <a:xfrm flipH="1">
            <a:off x="1234226" y="1875715"/>
            <a:ext cx="202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B488CE-9FF6-481D-BFDE-DAE2EBA5E4C8}"/>
              </a:ext>
            </a:extLst>
          </p:cNvPr>
          <p:cNvSpPr txBox="1"/>
          <p:nvPr/>
        </p:nvSpPr>
        <p:spPr>
          <a:xfrm flipH="1">
            <a:off x="5904377" y="1875715"/>
            <a:ext cx="202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2AC4B-0EE7-4C6D-92D3-FAB4F6455F9E}"/>
              </a:ext>
            </a:extLst>
          </p:cNvPr>
          <p:cNvSpPr txBox="1"/>
          <p:nvPr/>
        </p:nvSpPr>
        <p:spPr>
          <a:xfrm flipH="1">
            <a:off x="3264050" y="2283245"/>
            <a:ext cx="2648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Interpurchase frequency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855DD1-D44F-455E-9624-3112107D69D4}"/>
              </a:ext>
            </a:extLst>
          </p:cNvPr>
          <p:cNvSpPr txBox="1"/>
          <p:nvPr/>
        </p:nvSpPr>
        <p:spPr>
          <a:xfrm flipH="1">
            <a:off x="1234226" y="2283245"/>
            <a:ext cx="202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&lt; 3 weeks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73618-F47D-47F5-AEED-FA58BA18FBC8}"/>
              </a:ext>
            </a:extLst>
          </p:cNvPr>
          <p:cNvSpPr txBox="1"/>
          <p:nvPr/>
        </p:nvSpPr>
        <p:spPr>
          <a:xfrm flipH="1">
            <a:off x="5904377" y="2283245"/>
            <a:ext cx="202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&gt; 4 weeks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3BEAE5-47BD-4DF7-9D6B-A2287CB23F70}"/>
              </a:ext>
            </a:extLst>
          </p:cNvPr>
          <p:cNvSpPr txBox="1"/>
          <p:nvPr/>
        </p:nvSpPr>
        <p:spPr>
          <a:xfrm flipH="1">
            <a:off x="3264050" y="2690775"/>
            <a:ext cx="2648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Months Visited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86CF2B-EC4F-409B-AA5B-2A41FC702F1E}"/>
              </a:ext>
            </a:extLst>
          </p:cNvPr>
          <p:cNvSpPr txBox="1"/>
          <p:nvPr/>
        </p:nvSpPr>
        <p:spPr>
          <a:xfrm flipH="1">
            <a:off x="1234226" y="2690775"/>
            <a:ext cx="202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9 of 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CFE2A1-657E-46A1-B0A7-C22699AEFD59}"/>
              </a:ext>
            </a:extLst>
          </p:cNvPr>
          <p:cNvSpPr txBox="1"/>
          <p:nvPr/>
        </p:nvSpPr>
        <p:spPr>
          <a:xfrm flipH="1">
            <a:off x="5904377" y="2690775"/>
            <a:ext cx="202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3 of 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3FD4ED-9CBD-4306-AAE8-68CEEC292620}"/>
              </a:ext>
            </a:extLst>
          </p:cNvPr>
          <p:cNvSpPr txBox="1"/>
          <p:nvPr/>
        </p:nvSpPr>
        <p:spPr>
          <a:xfrm flipH="1">
            <a:off x="3264050" y="3505835"/>
            <a:ext cx="2648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Tender Type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30FD7C-5685-4DED-9912-37E5752DAED2}"/>
              </a:ext>
            </a:extLst>
          </p:cNvPr>
          <p:cNvSpPr txBox="1"/>
          <p:nvPr/>
        </p:nvSpPr>
        <p:spPr>
          <a:xfrm flipH="1">
            <a:off x="743282" y="3505835"/>
            <a:ext cx="252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Cards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03C755-16FA-40B0-84FD-1C62144F02A6}"/>
              </a:ext>
            </a:extLst>
          </p:cNvPr>
          <p:cNvSpPr txBox="1"/>
          <p:nvPr/>
        </p:nvSpPr>
        <p:spPr>
          <a:xfrm flipH="1">
            <a:off x="5904377" y="3505835"/>
            <a:ext cx="252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Cash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127EC-0486-400F-942C-EEDED5AA620C}"/>
              </a:ext>
            </a:extLst>
          </p:cNvPr>
          <p:cNvSpPr txBox="1"/>
          <p:nvPr/>
        </p:nvSpPr>
        <p:spPr>
          <a:xfrm flipH="1">
            <a:off x="3264050" y="3098305"/>
            <a:ext cx="2648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Sales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289844-DBBC-42AD-AF35-235E30616945}"/>
              </a:ext>
            </a:extLst>
          </p:cNvPr>
          <p:cNvSpPr txBox="1"/>
          <p:nvPr/>
        </p:nvSpPr>
        <p:spPr>
          <a:xfrm flipH="1">
            <a:off x="1234226" y="3098305"/>
            <a:ext cx="202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~$2800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514BA8-7B90-47C8-B3ED-6E4FA4544C58}"/>
              </a:ext>
            </a:extLst>
          </p:cNvPr>
          <p:cNvSpPr txBox="1"/>
          <p:nvPr/>
        </p:nvSpPr>
        <p:spPr>
          <a:xfrm flipH="1">
            <a:off x="5904377" y="3098305"/>
            <a:ext cx="202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50000"/>
                    <a:lumOff val="50000"/>
                  </a:srgbClr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~$1100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918408-1C58-4158-B96B-19BD018D89B6}"/>
              </a:ext>
            </a:extLst>
          </p:cNvPr>
          <p:cNvSpPr txBox="1"/>
          <p:nvPr/>
        </p:nvSpPr>
        <p:spPr>
          <a:xfrm flipH="1">
            <a:off x="471707" y="3926892"/>
            <a:ext cx="1525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FY Renewed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27A2D6-F3A5-4486-ADB7-0CB996527C7F}"/>
              </a:ext>
            </a:extLst>
          </p:cNvPr>
          <p:cNvSpPr txBox="1"/>
          <p:nvPr/>
        </p:nvSpPr>
        <p:spPr>
          <a:xfrm flipH="1">
            <a:off x="7078949" y="3926892"/>
            <a:ext cx="1525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 panose="020B0604020202020204" charset="0"/>
                <a:cs typeface="Arial"/>
                <a:sym typeface="Arial"/>
              </a:rPr>
              <a:t>FY Churned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329CAB-D54F-4655-8B86-BFD6FEF49813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3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helf in a store&#10;&#10;Description generated with high confidence">
            <a:extLst>
              <a:ext uri="{FF2B5EF4-FFF2-40B4-BE49-F238E27FC236}">
                <a16:creationId xmlns:a16="http://schemas.microsoft.com/office/drawing/2014/main" id="{D7AA6D9D-573E-4EFF-B9DA-185D1577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07" r="9091" b="2260"/>
          <a:stretch/>
        </p:blipFill>
        <p:spPr>
          <a:xfrm>
            <a:off x="-1" y="7"/>
            <a:ext cx="9144000" cy="5143493"/>
          </a:xfrm>
          <a:prstGeom prst="rect">
            <a:avLst/>
          </a:prstGeom>
        </p:spPr>
      </p:pic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06"/>
            <a:ext cx="4206915" cy="4380209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49" y="-2"/>
            <a:ext cx="4081394" cy="4241205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" name="Google Shape;309;p30">
            <a:extLst>
              <a:ext uri="{FF2B5EF4-FFF2-40B4-BE49-F238E27FC236}">
                <a16:creationId xmlns:a16="http://schemas.microsoft.com/office/drawing/2014/main" id="{7B6C2AC7-43B6-4B55-ACD8-866F7F517E7B}"/>
              </a:ext>
            </a:extLst>
          </p:cNvPr>
          <p:cNvSpPr txBox="1">
            <a:spLocks/>
          </p:cNvSpPr>
          <p:nvPr/>
        </p:nvSpPr>
        <p:spPr>
          <a:xfrm>
            <a:off x="195091" y="536892"/>
            <a:ext cx="3816734" cy="3558629"/>
          </a:xfrm>
          <a:prstGeom prst="rect">
            <a:avLst/>
          </a:prstGeom>
        </p:spPr>
        <p:txBody>
          <a:bodyPr spcFirstLastPara="1" vert="horz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AGENDA</a:t>
            </a:r>
          </a:p>
          <a:p>
            <a:pPr marL="623888" marR="0" lvl="0" indent="-385763" algn="l" defTabSz="6858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SzPts val="2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Problem Overview</a:t>
            </a:r>
          </a:p>
          <a:p>
            <a:pPr marL="623888" marR="0" lvl="0" indent="-385763" algn="l" defTabSz="6858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SzPts val="2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Solution Approach</a:t>
            </a:r>
          </a:p>
          <a:p>
            <a:pPr marL="623888" marR="0" lvl="0" indent="-385763" algn="l" defTabSz="6858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SzPts val="2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Data &amp; KPIs</a:t>
            </a:r>
          </a:p>
          <a:p>
            <a:pPr marL="623888" marR="0" lvl="0" indent="-385763" algn="l" defTabSz="6858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SzPts val="2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EDA</a:t>
            </a:r>
          </a:p>
          <a:p>
            <a:pPr marL="623888" marR="0" lvl="0" indent="-385763" algn="l" defTabSz="6858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Tx/>
              <a:buSzPts val="2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580114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905296" cy="556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 panose="020B0604020202020204" charset="0"/>
                <a:sym typeface="Raleway"/>
              </a:rPr>
              <a:t>Ideal FY renewing member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A160BC-EE47-4D0D-9E5D-6AB48ADA0100}"/>
              </a:ext>
            </a:extLst>
          </p:cNvPr>
          <p:cNvGrpSpPr/>
          <p:nvPr/>
        </p:nvGrpSpPr>
        <p:grpSpPr>
          <a:xfrm>
            <a:off x="876204" y="1711908"/>
            <a:ext cx="2563682" cy="2497235"/>
            <a:chOff x="3311666" y="1618372"/>
            <a:chExt cx="2527373" cy="218336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1DFB117-9274-49BD-AC34-9ABCB76B8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559" r="11450"/>
            <a:stretch/>
          </p:blipFill>
          <p:spPr>
            <a:xfrm>
              <a:off x="5393252" y="1618372"/>
              <a:ext cx="445787" cy="56435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55DA4F-B5EE-4FA6-A467-1CBF32F74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rcRect l="24485" r="6178"/>
            <a:stretch/>
          </p:blipFill>
          <p:spPr>
            <a:xfrm>
              <a:off x="3311666" y="1618372"/>
              <a:ext cx="2520667" cy="2183366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ED8275-8126-4468-A3AD-111A69B572C9}"/>
              </a:ext>
            </a:extLst>
          </p:cNvPr>
          <p:cNvGrpSpPr/>
          <p:nvPr/>
        </p:nvGrpSpPr>
        <p:grpSpPr>
          <a:xfrm>
            <a:off x="3634405" y="2642628"/>
            <a:ext cx="4761858" cy="871765"/>
            <a:chOff x="3633537" y="2565175"/>
            <a:chExt cx="4636370" cy="83841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33F4C74-E9B4-4A7D-89A9-5644A7E1F40C}"/>
                </a:ext>
              </a:extLst>
            </p:cNvPr>
            <p:cNvGrpSpPr/>
            <p:nvPr/>
          </p:nvGrpSpPr>
          <p:grpSpPr>
            <a:xfrm>
              <a:off x="3633537" y="2565175"/>
              <a:ext cx="4135821" cy="838416"/>
              <a:chOff x="3409285" y="1183981"/>
              <a:chExt cx="4135821" cy="83841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CD2A50-F850-4037-AD8D-8D01CA397ECB}"/>
                  </a:ext>
                </a:extLst>
              </p:cNvPr>
              <p:cNvSpPr txBox="1"/>
              <p:nvPr/>
            </p:nvSpPr>
            <p:spPr>
              <a:xfrm>
                <a:off x="5393474" y="1183982"/>
                <a:ext cx="2151632" cy="838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99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5B8F18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Interaction</a:t>
                </a:r>
              </a:p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8F18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Proximity: </a:t>
                </a:r>
                <a:r>
                  <a:rPr kumimoji="0" lang="en-US" sz="11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8F18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&lt;6 miles</a:t>
                </a:r>
              </a:p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8F18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Visits: </a:t>
                </a:r>
                <a:r>
                  <a:rPr kumimoji="0" lang="en-US" sz="11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8F18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2 per month</a:t>
                </a:r>
              </a:p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8F18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Intervisit: </a:t>
                </a:r>
                <a:r>
                  <a:rPr kumimoji="0" lang="en-US" sz="11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8F18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&lt;20 days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5E3FF4C-129D-4AB2-B3F4-24426BD5A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9285" y="1615666"/>
                <a:ext cx="1853326" cy="0"/>
              </a:xfrm>
              <a:prstGeom prst="line">
                <a:avLst/>
              </a:prstGeom>
              <a:ln>
                <a:solidFill>
                  <a:srgbClr val="5B8F1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8EDA44D-5DC7-483C-BA6B-608B9B7F8074}"/>
                  </a:ext>
                </a:extLst>
              </p:cNvPr>
              <p:cNvCxnSpPr/>
              <p:nvPr/>
            </p:nvCxnSpPr>
            <p:spPr>
              <a:xfrm>
                <a:off x="5262611" y="1183981"/>
                <a:ext cx="0" cy="838416"/>
              </a:xfrm>
              <a:prstGeom prst="line">
                <a:avLst/>
              </a:prstGeom>
              <a:ln w="76200">
                <a:solidFill>
                  <a:srgbClr val="5B8F1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E264BCA-283A-41B5-A3C6-2DE68D27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00" t="3094" r="2517" b="2793"/>
            <a:stretch/>
          </p:blipFill>
          <p:spPr>
            <a:xfrm>
              <a:off x="7551421" y="2587755"/>
              <a:ext cx="718486" cy="708169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31C81DE-AF0D-4D14-80D5-E5E281D755E5}"/>
              </a:ext>
            </a:extLst>
          </p:cNvPr>
          <p:cNvGrpSpPr/>
          <p:nvPr/>
        </p:nvGrpSpPr>
        <p:grpSpPr>
          <a:xfrm>
            <a:off x="3634405" y="1219667"/>
            <a:ext cx="4808454" cy="1212606"/>
            <a:chOff x="3633537" y="1140895"/>
            <a:chExt cx="4681738" cy="116621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8050FC9-0F81-41E2-AE5E-E793851B07A2}"/>
                </a:ext>
              </a:extLst>
            </p:cNvPr>
            <p:cNvGrpSpPr/>
            <p:nvPr/>
          </p:nvGrpSpPr>
          <p:grpSpPr>
            <a:xfrm>
              <a:off x="3633537" y="1140895"/>
              <a:ext cx="4146555" cy="1166218"/>
              <a:chOff x="3415991" y="1140895"/>
              <a:chExt cx="4146555" cy="116621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F8CCE5-EF4D-431E-9391-1DF9C3090F58}"/>
                  </a:ext>
                </a:extLst>
              </p:cNvPr>
              <p:cNvSpPr txBox="1"/>
              <p:nvPr/>
            </p:nvSpPr>
            <p:spPr>
              <a:xfrm>
                <a:off x="5410914" y="1140896"/>
                <a:ext cx="2151632" cy="83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99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Profile</a:t>
                </a:r>
              </a:p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Age: </a:t>
                </a:r>
                <a:r>
                  <a:rPr kumimoji="0" lang="en-US" sz="11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35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+</a:t>
                </a:r>
                <a:endParaRPr kumimoji="0" lang="en-US" sz="1199" b="1" i="0" u="none" strike="noStrike" kern="1200" cap="none" spc="0" normalizeH="0" baseline="0" noProof="0" dirty="0">
                  <a:ln>
                    <a:noFill/>
                  </a:ln>
                  <a:solidFill>
                    <a:srgbClr val="00549F"/>
                  </a:solidFill>
                  <a:effectLst/>
                  <a:uLnTx/>
                  <a:uFillTx/>
                  <a:latin typeface="Raleway" panose="020B0604020202020204" charset="0"/>
                  <a:ea typeface="+mn-ea"/>
                  <a:cs typeface="Verdana"/>
                  <a:sym typeface="Arial"/>
                </a:endParaRPr>
              </a:p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Marital Status: </a:t>
                </a:r>
                <a:r>
                  <a:rPr kumimoji="0" lang="en-US" sz="11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Married</a:t>
                </a:r>
              </a:p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Family Size: </a:t>
                </a:r>
                <a:r>
                  <a:rPr kumimoji="0" lang="en-US" sz="11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2 to 3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9E4A7E9-3909-41DE-A6A0-474B8D9D3F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15991" y="1594475"/>
                <a:ext cx="580682" cy="71263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3BF124B-1E7D-4987-8826-5622F2A17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6673" y="1594475"/>
                <a:ext cx="12726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BF677D8-8301-4FF2-A055-F4FF35557FD1}"/>
                  </a:ext>
                </a:extLst>
              </p:cNvPr>
              <p:cNvCxnSpPr/>
              <p:nvPr/>
            </p:nvCxnSpPr>
            <p:spPr>
              <a:xfrm>
                <a:off x="5273333" y="1140895"/>
                <a:ext cx="0" cy="838416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066D2AC-AFE8-49F3-BC45-487D3DB97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06053" y="1157971"/>
              <a:ext cx="809222" cy="809222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DD7410-3CC3-4D6B-ACD9-870387935618}"/>
              </a:ext>
            </a:extLst>
          </p:cNvPr>
          <p:cNvGrpSpPr/>
          <p:nvPr/>
        </p:nvGrpSpPr>
        <p:grpSpPr>
          <a:xfrm>
            <a:off x="3634406" y="3720682"/>
            <a:ext cx="4763204" cy="1065520"/>
            <a:chOff x="3633537" y="3644226"/>
            <a:chExt cx="4637681" cy="102475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9B19CAC-C9EA-4138-BC71-1B371EC10BE2}"/>
                </a:ext>
              </a:extLst>
            </p:cNvPr>
            <p:cNvGrpSpPr/>
            <p:nvPr/>
          </p:nvGrpSpPr>
          <p:grpSpPr>
            <a:xfrm>
              <a:off x="3633537" y="3644226"/>
              <a:ext cx="4135818" cy="1024758"/>
              <a:chOff x="3402033" y="949447"/>
              <a:chExt cx="4135818" cy="10247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4A78EF-9912-4AD7-9E8B-CAD0EE07B0DB}"/>
                  </a:ext>
                </a:extLst>
              </p:cNvPr>
              <p:cNvSpPr txBox="1"/>
              <p:nvPr/>
            </p:nvSpPr>
            <p:spPr>
              <a:xfrm>
                <a:off x="5386219" y="1135790"/>
                <a:ext cx="2151632" cy="83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99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Transaction</a:t>
                </a:r>
              </a:p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Sales: </a:t>
                </a:r>
                <a:r>
                  <a:rPr kumimoji="0" lang="en-US" sz="11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$250 per month</a:t>
                </a:r>
              </a:p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Basket Size: </a:t>
                </a:r>
                <a:r>
                  <a:rPr kumimoji="0" lang="en-US" sz="11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10-12</a:t>
                </a:r>
              </a:p>
              <a:p>
                <a:pPr marL="0" marR="0" lvl="0" indent="0" algn="l" defTabSz="4567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en-US" sz="11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Tender Type - </a:t>
                </a:r>
                <a:r>
                  <a:rPr kumimoji="0" lang="en-US" sz="119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49F"/>
                    </a:solidFill>
                    <a:effectLst/>
                    <a:uLnTx/>
                    <a:uFillTx/>
                    <a:latin typeface="Raleway" panose="020B0604020202020204" charset="0"/>
                    <a:ea typeface="+mn-ea"/>
                    <a:cs typeface="Verdana"/>
                    <a:sym typeface="Arial"/>
                  </a:rPr>
                  <a:t>Cards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57D4685-B925-480E-82C3-D4AD79E9E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2033" y="949447"/>
                <a:ext cx="594640" cy="6450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C325FCD-61CB-41EF-9EE5-5FAC1ED87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6673" y="1594475"/>
                <a:ext cx="125868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111D8DB-F82C-44A6-B5EE-A56E7835416B}"/>
                  </a:ext>
                </a:extLst>
              </p:cNvPr>
              <p:cNvCxnSpPr/>
              <p:nvPr/>
            </p:nvCxnSpPr>
            <p:spPr>
              <a:xfrm>
                <a:off x="5262614" y="1135789"/>
                <a:ext cx="0" cy="838416"/>
              </a:xfrm>
              <a:prstGeom prst="line">
                <a:avLst/>
              </a:prstGeom>
              <a:ln w="762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Picture 48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476CD5F3-A03D-4858-96F0-F703A2F7D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7323"/>
            <a:stretch/>
          </p:blipFill>
          <p:spPr>
            <a:xfrm>
              <a:off x="7550111" y="3932831"/>
              <a:ext cx="721107" cy="720893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5E17147-E9AE-4E32-B8A3-4B20EE0C4A74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8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1;p22">
            <a:extLst>
              <a:ext uri="{FF2B5EF4-FFF2-40B4-BE49-F238E27FC236}">
                <a16:creationId xmlns:a16="http://schemas.microsoft.com/office/drawing/2014/main" id="{B66DC03F-4D75-44B4-B20F-3D1AD8F7EF7F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75000"/>
                    <a:lumOff val="25000"/>
                  </a:srgbClr>
                </a:solidFill>
                <a:effectLst/>
                <a:uLnTx/>
                <a:uFillTx/>
                <a:latin typeface="Raleway" panose="020B0604020202020204" charset="0"/>
                <a:sym typeface="Raleway"/>
              </a:rPr>
              <a:t>Recommendations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4B348D-0A0A-4DDC-93E0-D5BEA201C9E0}"/>
              </a:ext>
            </a:extLst>
          </p:cNvPr>
          <p:cNvGrpSpPr/>
          <p:nvPr/>
        </p:nvGrpSpPr>
        <p:grpSpPr>
          <a:xfrm>
            <a:off x="612011" y="1490415"/>
            <a:ext cx="2296412" cy="2889084"/>
            <a:chOff x="612011" y="1490415"/>
            <a:chExt cx="2296412" cy="2889084"/>
          </a:xfrm>
        </p:grpSpPr>
        <p:pic>
          <p:nvPicPr>
            <p:cNvPr id="27" name="Picture 2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1A6DF96-9591-4C0D-B707-6D750B689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97764" y="1490415"/>
              <a:ext cx="724905" cy="7249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77433F-C34E-402F-BFF4-A67B89A716A5}"/>
                </a:ext>
              </a:extLst>
            </p:cNvPr>
            <p:cNvSpPr txBox="1"/>
            <p:nvPr/>
          </p:nvSpPr>
          <p:spPr>
            <a:xfrm>
              <a:off x="612011" y="2421070"/>
              <a:ext cx="2296412" cy="369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sng" strike="noStrike" kern="0" cap="none" spc="0" normalizeH="0" baseline="0" noProof="0" dirty="0">
                  <a:ln>
                    <a:noFill/>
                  </a:ln>
                  <a:solidFill>
                    <a:srgbClr val="00549F"/>
                  </a:solidFill>
                  <a:effectLst/>
                  <a:uLnTx/>
                  <a:uFillTx/>
                  <a:latin typeface="Raleway" panose="020B0604020202020204" charset="0"/>
                  <a:cs typeface="Verdana"/>
                  <a:sym typeface="Arial"/>
                </a:rPr>
                <a:t>Proactively Target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8C0651-B7C3-4F39-A7A8-1EF047E3AD6A}"/>
                </a:ext>
              </a:extLst>
            </p:cNvPr>
            <p:cNvSpPr txBox="1"/>
            <p:nvPr/>
          </p:nvSpPr>
          <p:spPr>
            <a:xfrm>
              <a:off x="895857" y="2959773"/>
              <a:ext cx="1728720" cy="1419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49F"/>
                  </a:solidFill>
                  <a:effectLst/>
                  <a:uLnTx/>
                  <a:uFillTx/>
                  <a:latin typeface="Raleway" panose="020B0604020202020204" charset="0"/>
                  <a:cs typeface="Verdana"/>
                  <a:sym typeface="Arial"/>
                </a:rPr>
                <a:t>Observe sales dip post 3 or 4 months from membership sign up date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49F"/>
                  </a:solidFill>
                  <a:effectLst/>
                  <a:uLnTx/>
                  <a:uFillTx/>
                  <a:latin typeface="Raleway" panose="020B0604020202020204" charset="0"/>
                  <a:cs typeface="Verdana"/>
                  <a:sym typeface="Arial"/>
                </a:rPr>
                <a:t>Track irregularities in visits/intervisits across months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E55768-B725-4CBA-A9C1-A531D83F0C86}"/>
              </a:ext>
            </a:extLst>
          </p:cNvPr>
          <p:cNvGrpSpPr/>
          <p:nvPr/>
        </p:nvGrpSpPr>
        <p:grpSpPr>
          <a:xfrm>
            <a:off x="3387698" y="1477171"/>
            <a:ext cx="2296412" cy="2902327"/>
            <a:chOff x="3387698" y="1477171"/>
            <a:chExt cx="2296412" cy="290232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8DFA388-7B61-4E63-8D1A-D4249AD912BE}"/>
                </a:ext>
              </a:extLst>
            </p:cNvPr>
            <p:cNvSpPr txBox="1"/>
            <p:nvPr/>
          </p:nvSpPr>
          <p:spPr>
            <a:xfrm>
              <a:off x="3387698" y="2421069"/>
              <a:ext cx="2296412" cy="369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sng" strike="noStrike" kern="0" cap="none" spc="0" normalizeH="0" baseline="0" noProof="0" dirty="0">
                  <a:ln>
                    <a:noFill/>
                  </a:ln>
                  <a:solidFill>
                    <a:srgbClr val="5B8F18"/>
                  </a:solidFill>
                  <a:effectLst/>
                  <a:uLnTx/>
                  <a:uFillTx/>
                  <a:latin typeface="Raleway" panose="020B0604020202020204" charset="0"/>
                  <a:cs typeface="Verdana"/>
                  <a:sym typeface="Arial"/>
                </a:rPr>
                <a:t>Early Reminders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B8F18"/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D30987B-7CFB-41BF-B529-38FB27FF9949}"/>
                </a:ext>
              </a:extLst>
            </p:cNvPr>
            <p:cNvGrpSpPr/>
            <p:nvPr/>
          </p:nvGrpSpPr>
          <p:grpSpPr>
            <a:xfrm>
              <a:off x="3750122" y="1477171"/>
              <a:ext cx="1571564" cy="2902327"/>
              <a:chOff x="3750122" y="1477171"/>
              <a:chExt cx="1571564" cy="2902327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9B1D236-8101-495A-BDD6-D7ECEBF60F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rcRect l="16505" t="16823" r="16154" b="23198"/>
              <a:stretch/>
            </p:blipFill>
            <p:spPr>
              <a:xfrm>
                <a:off x="4141486" y="1477171"/>
                <a:ext cx="782061" cy="75139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5592F8-7CBA-4480-B905-40D34F894BEA}"/>
                  </a:ext>
                </a:extLst>
              </p:cNvPr>
              <p:cNvSpPr txBox="1"/>
              <p:nvPr/>
            </p:nvSpPr>
            <p:spPr>
              <a:xfrm>
                <a:off x="3750122" y="2959772"/>
                <a:ext cx="1571564" cy="1419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B8F18"/>
                    </a:solidFill>
                    <a:effectLst/>
                    <a:uLnTx/>
                    <a:uFillTx/>
                    <a:latin typeface="Raleway" panose="020B0604020202020204" charset="0"/>
                    <a:cs typeface="Verdana"/>
                    <a:sym typeface="Arial"/>
                  </a:rPr>
                  <a:t>Send multiple reminders during the last quarter of membership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B8F18"/>
                  </a:solidFill>
                  <a:effectLst/>
                  <a:uLnTx/>
                  <a:uFillTx/>
                  <a:latin typeface="Raleway" panose="020B0604020202020204" charset="0"/>
                  <a:cs typeface="Verdana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B8F18"/>
                    </a:solidFill>
                    <a:effectLst/>
                    <a:uLnTx/>
                    <a:uFillTx/>
                    <a:latin typeface="Raleway" panose="020B0604020202020204" charset="0"/>
                    <a:cs typeface="Verdana"/>
                    <a:sym typeface="Arial"/>
                  </a:rPr>
                  <a:t>Use different channels to send reminders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B8F18"/>
                  </a:solidFill>
                  <a:effectLst/>
                  <a:uLnTx/>
                  <a:uFillTx/>
                  <a:latin typeface="Raleway" panose="020B0604020202020204" charset="0"/>
                  <a:cs typeface="Verdana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B8F18"/>
                  </a:solidFill>
                  <a:effectLst/>
                  <a:uLnTx/>
                  <a:uFillTx/>
                  <a:latin typeface="Raleway" panose="020B0604020202020204" charset="0"/>
                  <a:cs typeface="Verdana"/>
                  <a:sym typeface="Arial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5564B23-A05D-41A6-9A9C-501CA71181D8}"/>
              </a:ext>
            </a:extLst>
          </p:cNvPr>
          <p:cNvGrpSpPr/>
          <p:nvPr/>
        </p:nvGrpSpPr>
        <p:grpSpPr>
          <a:xfrm>
            <a:off x="6199481" y="1477171"/>
            <a:ext cx="2296412" cy="2902327"/>
            <a:chOff x="6199481" y="1477171"/>
            <a:chExt cx="2296412" cy="2902327"/>
          </a:xfrm>
        </p:grpSpPr>
        <p:pic>
          <p:nvPicPr>
            <p:cNvPr id="59" name="Picture 58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7279E20-137E-4A97-AD4F-12C27541B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3450" t="21775" b="8833"/>
            <a:stretch/>
          </p:blipFill>
          <p:spPr>
            <a:xfrm>
              <a:off x="6942364" y="1477171"/>
              <a:ext cx="803872" cy="72870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360F129-DE7F-45BF-9BBE-D536561DFD5F}"/>
                </a:ext>
              </a:extLst>
            </p:cNvPr>
            <p:cNvSpPr txBox="1"/>
            <p:nvPr/>
          </p:nvSpPr>
          <p:spPr>
            <a:xfrm>
              <a:off x="6199481" y="2421070"/>
              <a:ext cx="2296412" cy="369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sng" strike="noStrike" kern="0" cap="none" spc="0" normalizeH="0" baseline="0" noProof="0" dirty="0">
                  <a:ln>
                    <a:noFill/>
                  </a:ln>
                  <a:solidFill>
                    <a:srgbClr val="00549F"/>
                  </a:solidFill>
                  <a:effectLst/>
                  <a:uLnTx/>
                  <a:uFillTx/>
                  <a:latin typeface="Raleway" panose="020B0604020202020204" charset="0"/>
                  <a:cs typeface="Verdana"/>
                  <a:sym typeface="Arial"/>
                </a:rPr>
                <a:t>Evangelize Plus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B1EE553-62BF-4981-A6F8-F34CF20D4D8A}"/>
                </a:ext>
              </a:extLst>
            </p:cNvPr>
            <p:cNvSpPr txBox="1"/>
            <p:nvPr/>
          </p:nvSpPr>
          <p:spPr>
            <a:xfrm>
              <a:off x="6479940" y="2959772"/>
              <a:ext cx="1728720" cy="14197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49F"/>
                  </a:solidFill>
                  <a:effectLst/>
                  <a:uLnTx/>
                  <a:uFillTx/>
                  <a:latin typeface="Raleway" panose="020B0604020202020204" charset="0"/>
                  <a:cs typeface="Verdana"/>
                  <a:sym typeface="Arial"/>
                </a:rPr>
                <a:t>Offer a trial period of plus membership to new customers during sign up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49F"/>
                  </a:solidFill>
                  <a:effectLst/>
                  <a:uLnTx/>
                  <a:uFillTx/>
                  <a:latin typeface="Raleway" panose="020B0604020202020204" charset="0"/>
                  <a:cs typeface="Verdana"/>
                  <a:sym typeface="Arial"/>
                </a:rPr>
                <a:t>Increase investments on converting base to plus membership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549F"/>
                </a:solidFill>
                <a:effectLst/>
                <a:uLnTx/>
                <a:uFillTx/>
                <a:latin typeface="Raleway" panose="020B0604020202020204" charset="0"/>
                <a:cs typeface="Verdana"/>
                <a:sym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F638F-938E-4608-90D0-ECE2F2C27D7A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helf in a store&#10;&#10;Description generated with high confidence">
            <a:extLst>
              <a:ext uri="{FF2B5EF4-FFF2-40B4-BE49-F238E27FC236}">
                <a16:creationId xmlns:a16="http://schemas.microsoft.com/office/drawing/2014/main" id="{D7AA6D9D-573E-4EFF-B9DA-185D1577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07" r="9091" b="2260"/>
          <a:stretch/>
        </p:blipFill>
        <p:spPr>
          <a:xfrm>
            <a:off x="-1" y="7"/>
            <a:ext cx="9144000" cy="5143493"/>
          </a:xfrm>
          <a:prstGeom prst="rect">
            <a:avLst/>
          </a:prstGeom>
        </p:spPr>
      </p:pic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06"/>
            <a:ext cx="4206915" cy="4380209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49" y="-2"/>
            <a:ext cx="4081394" cy="4241205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309;p30">
            <a:extLst>
              <a:ext uri="{FF2B5EF4-FFF2-40B4-BE49-F238E27FC236}">
                <a16:creationId xmlns:a16="http://schemas.microsoft.com/office/drawing/2014/main" id="{D3F8C718-B200-4DF7-8A1B-3223AE5FB86E}"/>
              </a:ext>
            </a:extLst>
          </p:cNvPr>
          <p:cNvSpPr txBox="1">
            <a:spLocks/>
          </p:cNvSpPr>
          <p:nvPr/>
        </p:nvSpPr>
        <p:spPr>
          <a:xfrm>
            <a:off x="195091" y="536892"/>
            <a:ext cx="3816734" cy="3558629"/>
          </a:xfrm>
          <a:prstGeom prst="rect">
            <a:avLst/>
          </a:prstGeom>
        </p:spPr>
        <p:txBody>
          <a:bodyPr spcFirstLastPara="1" vert="horz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AGENDA</a:t>
            </a:r>
          </a:p>
          <a:p>
            <a:pPr marL="623888" lvl="0" indent="-385763" defTabSz="68580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Problem Overview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  <a:cs typeface="+mn-cs"/>
              </a:rPr>
              <a:t>Solution Approach</a:t>
            </a:r>
          </a:p>
          <a:p>
            <a:pPr marL="623888" lvl="0" indent="-385763" defTabSz="68580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v"/>
              <a:tabLst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  <a:cs typeface="+mn-cs"/>
              </a:rPr>
              <a:t>Data &amp; KPIs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  <a:cs typeface="+mn-cs"/>
              </a:rPr>
              <a:t>EDA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  <a:cs typeface="+mn-cs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981748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23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058" y="624671"/>
            <a:ext cx="2475738" cy="247573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5" name="Oval 25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4132" y="624671"/>
            <a:ext cx="2475738" cy="247573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6" name="Oval 27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0205" y="624671"/>
            <a:ext cx="2475738" cy="247573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9AF7DAF-073D-4E73-97CC-C065D7A8B497}"/>
              </a:ext>
            </a:extLst>
          </p:cNvPr>
          <p:cNvSpPr txBox="1">
            <a:spLocks/>
          </p:cNvSpPr>
          <p:nvPr/>
        </p:nvSpPr>
        <p:spPr>
          <a:xfrm>
            <a:off x="1713471" y="3639169"/>
            <a:ext cx="5717059" cy="1268210"/>
          </a:xfrm>
          <a:prstGeom prst="rect">
            <a:avLst/>
          </a:prstGeom>
        </p:spPr>
        <p:txBody>
          <a:bodyPr spcFirstLastPara="1" vert="horz" lIns="68580" tIns="34290" rIns="68580" bIns="34290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buClr>
                <a:srgbClr val="1A1A1A"/>
              </a:buClr>
              <a:buSzPts val="4200"/>
              <a:buFont typeface="Raleway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Raleway"/>
              </a:rPr>
              <a:t>THANK YOU 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Clr>
                <a:srgbClr val="1A1A1A"/>
              </a:buClr>
              <a:buSzPts val="4200"/>
              <a:buFont typeface="Raleway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Raleway"/>
              </a:rPr>
              <a:t>Savings Made Simple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114632-64C3-4FBF-BE2F-F502A7209011}"/>
              </a:ext>
            </a:extLst>
          </p:cNvPr>
          <p:cNvSpPr/>
          <p:nvPr/>
        </p:nvSpPr>
        <p:spPr>
          <a:xfrm>
            <a:off x="989653" y="3505895"/>
            <a:ext cx="7164695" cy="1439207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E018A3-345A-42A4-8095-63A093D183FD}"/>
              </a:ext>
            </a:extLst>
          </p:cNvPr>
          <p:cNvCxnSpPr/>
          <p:nvPr/>
        </p:nvCxnSpPr>
        <p:spPr>
          <a:xfrm>
            <a:off x="1550072" y="4325103"/>
            <a:ext cx="6043856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6753D5F-CC61-4858-B22C-EFCFC6CA6921}"/>
              </a:ext>
            </a:extLst>
          </p:cNvPr>
          <p:cNvSpPr/>
          <p:nvPr/>
        </p:nvSpPr>
        <p:spPr>
          <a:xfrm>
            <a:off x="989653" y="3516191"/>
            <a:ext cx="7164695" cy="14186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697B08-7CEC-48E7-A9FB-452E8D9B7518}"/>
              </a:ext>
            </a:extLst>
          </p:cNvPr>
          <p:cNvSpPr/>
          <p:nvPr/>
        </p:nvSpPr>
        <p:spPr>
          <a:xfrm>
            <a:off x="2952000" y="79954"/>
            <a:ext cx="3240000" cy="32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3735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11;p22">
            <a:extLst>
              <a:ext uri="{FF2B5EF4-FFF2-40B4-BE49-F238E27FC236}">
                <a16:creationId xmlns:a16="http://schemas.microsoft.com/office/drawing/2014/main" id="{2A0F0803-D422-4E62-9F88-40C204A14E11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Problem Overview</a:t>
            </a:r>
          </a:p>
          <a:p>
            <a:endParaRPr lang="en-GB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9D117B-4BD8-498B-8CB1-D067D94EE299}"/>
              </a:ext>
            </a:extLst>
          </p:cNvPr>
          <p:cNvGrpSpPr/>
          <p:nvPr/>
        </p:nvGrpSpPr>
        <p:grpSpPr>
          <a:xfrm>
            <a:off x="867390" y="2430959"/>
            <a:ext cx="8078136" cy="1034400"/>
            <a:chOff x="867390" y="2126159"/>
            <a:chExt cx="8078136" cy="1034400"/>
          </a:xfrm>
        </p:grpSpPr>
        <p:sp>
          <p:nvSpPr>
            <p:cNvPr id="34" name="Google Shape;212;p22">
              <a:extLst>
                <a:ext uri="{FF2B5EF4-FFF2-40B4-BE49-F238E27FC236}">
                  <a16:creationId xmlns:a16="http://schemas.microsoft.com/office/drawing/2014/main" id="{69D74CDD-B11D-4D7F-AE91-80CBFBBA42CF}"/>
                </a:ext>
              </a:extLst>
            </p:cNvPr>
            <p:cNvSpPr/>
            <p:nvPr/>
          </p:nvSpPr>
          <p:spPr>
            <a:xfrm>
              <a:off x="867390" y="2478959"/>
              <a:ext cx="328800" cy="328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15;p22">
              <a:extLst>
                <a:ext uri="{FF2B5EF4-FFF2-40B4-BE49-F238E27FC236}">
                  <a16:creationId xmlns:a16="http://schemas.microsoft.com/office/drawing/2014/main" id="{6706BD01-9FC2-45E6-8DE4-C13533E3E8CD}"/>
                </a:ext>
              </a:extLst>
            </p:cNvPr>
            <p:cNvSpPr txBox="1">
              <a:spLocks/>
            </p:cNvSpPr>
            <p:nvPr/>
          </p:nvSpPr>
          <p:spPr>
            <a:xfrm>
              <a:off x="1309577" y="2126159"/>
              <a:ext cx="7635949" cy="10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Lato"/>
                <a:buChar char="●"/>
                <a:defRPr sz="13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lvl="0" indent="0">
                <a:spcBef>
                  <a:spcPts val="1600"/>
                </a:spcBef>
                <a:spcAft>
                  <a:spcPts val="1600"/>
                </a:spcAft>
                <a:buClr>
                  <a:srgbClr val="595959"/>
                </a:buClr>
                <a:buNone/>
                <a:defRPr/>
              </a:pPr>
              <a:r>
                <a:rPr lang="en-US" sz="1600" dirty="0">
                  <a:solidFill>
                    <a:srgbClr val="595959"/>
                  </a:solidFill>
                  <a:latin typeface="Raleway"/>
                  <a:sym typeface="Raleway SemiBold"/>
                </a:rPr>
                <a:t>What does an "ideal" FY member look like?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9988"/>
                </a:solidFill>
                <a:effectLst/>
                <a:uLnTx/>
                <a:uFillTx/>
                <a:latin typeface="Raleway"/>
                <a:sym typeface="Raleway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E3B858-326F-438F-B6B4-14BAD9A05B8D}"/>
              </a:ext>
            </a:extLst>
          </p:cNvPr>
          <p:cNvGrpSpPr/>
          <p:nvPr/>
        </p:nvGrpSpPr>
        <p:grpSpPr>
          <a:xfrm>
            <a:off x="867390" y="3127727"/>
            <a:ext cx="8078135" cy="1034400"/>
            <a:chOff x="867390" y="2822927"/>
            <a:chExt cx="8078135" cy="1034400"/>
          </a:xfrm>
        </p:grpSpPr>
        <p:sp>
          <p:nvSpPr>
            <p:cNvPr id="37" name="Google Shape;214;p22">
              <a:extLst>
                <a:ext uri="{FF2B5EF4-FFF2-40B4-BE49-F238E27FC236}">
                  <a16:creationId xmlns:a16="http://schemas.microsoft.com/office/drawing/2014/main" id="{E14BF43B-B9D2-4787-9F7D-774473C30F95}"/>
                </a:ext>
              </a:extLst>
            </p:cNvPr>
            <p:cNvSpPr/>
            <p:nvPr/>
          </p:nvSpPr>
          <p:spPr>
            <a:xfrm>
              <a:off x="867390" y="3175727"/>
              <a:ext cx="328800" cy="328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215;p22">
              <a:extLst>
                <a:ext uri="{FF2B5EF4-FFF2-40B4-BE49-F238E27FC236}">
                  <a16:creationId xmlns:a16="http://schemas.microsoft.com/office/drawing/2014/main" id="{B0FA3006-F1DA-4141-AB60-D4A6CC29CFBB}"/>
                </a:ext>
              </a:extLst>
            </p:cNvPr>
            <p:cNvSpPr txBox="1">
              <a:spLocks/>
            </p:cNvSpPr>
            <p:nvPr/>
          </p:nvSpPr>
          <p:spPr>
            <a:xfrm>
              <a:off x="1309576" y="2822927"/>
              <a:ext cx="7635949" cy="10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Lato"/>
                <a:buChar char="●"/>
                <a:defRPr sz="13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●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Lato"/>
                <a:buChar char="○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1"/>
                </a:buClr>
                <a:buSzPts val="1100"/>
                <a:buFont typeface="Lato"/>
                <a:buChar char="■"/>
                <a:defRPr sz="1100" b="0" i="0" u="none" strike="noStrike" cap="non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595959"/>
                </a:buClr>
                <a:buSzPts val="1300"/>
                <a:buFont typeface="Lato"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aleway"/>
                  <a:sym typeface="Lato"/>
                </a:rPr>
                <a:t>What can we do to retain more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aleway"/>
                  <a:sym typeface="Lato"/>
                </a:rPr>
                <a:t> FY members and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aleway"/>
                  <a:sym typeface="Lato"/>
                </a:rPr>
                <a:t> prevent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aleway"/>
                  <a:sym typeface="Lato"/>
                </a:rPr>
                <a:t> churn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Raleway"/>
                  <a:sym typeface="Raleway SemiBold"/>
                </a:rPr>
                <a:t>? </a:t>
              </a:r>
            </a:p>
          </p:txBody>
        </p:sp>
      </p:grpSp>
      <p:sp>
        <p:nvSpPr>
          <p:cNvPr id="10" name="Google Shape;215;p22">
            <a:extLst>
              <a:ext uri="{FF2B5EF4-FFF2-40B4-BE49-F238E27FC236}">
                <a16:creationId xmlns:a16="http://schemas.microsoft.com/office/drawing/2014/main" id="{F050BFE2-A23B-42DB-A640-D5C59CA9CA17}"/>
              </a:ext>
            </a:extLst>
          </p:cNvPr>
          <p:cNvSpPr txBox="1">
            <a:spLocks/>
          </p:cNvSpPr>
          <p:nvPr/>
        </p:nvSpPr>
        <p:spPr>
          <a:xfrm>
            <a:off x="334935" y="1243659"/>
            <a:ext cx="8461735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None/>
              <a:defRPr/>
            </a:pPr>
            <a:r>
              <a:rPr lang="en-US" sz="1600" dirty="0">
                <a:solidFill>
                  <a:srgbClr val="595959"/>
                </a:solidFill>
                <a:latin typeface="Raleway"/>
                <a:sym typeface="Raleway SemiBold"/>
              </a:rPr>
              <a:t>Sam’s Club has membership based model. Members must renew their membership to continue to shop at Sam’s Club. If they do not renew, they are considered as “</a:t>
            </a:r>
            <a:r>
              <a:rPr lang="en-US" sz="1600" dirty="0" err="1">
                <a:solidFill>
                  <a:srgbClr val="595959"/>
                </a:solidFill>
                <a:latin typeface="Raleway"/>
                <a:sym typeface="Raleway SemiBold"/>
              </a:rPr>
              <a:t>attrited</a:t>
            </a:r>
            <a:r>
              <a:rPr lang="en-US" sz="1600" dirty="0">
                <a:solidFill>
                  <a:srgbClr val="595959"/>
                </a:solidFill>
                <a:latin typeface="Raleway"/>
                <a:sym typeface="Raleway SemiBold"/>
              </a:rPr>
              <a:t>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6342F7-F7F1-4B8B-83E3-2566EBA21306}"/>
              </a:ext>
            </a:extLst>
          </p:cNvPr>
          <p:cNvSpPr/>
          <p:nvPr/>
        </p:nvSpPr>
        <p:spPr>
          <a:xfrm>
            <a:off x="347330" y="2275878"/>
            <a:ext cx="5915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None/>
              <a:defRPr/>
            </a:pPr>
            <a:r>
              <a:rPr lang="en-US" sz="1600" b="1" dirty="0">
                <a:solidFill>
                  <a:srgbClr val="595959"/>
                </a:solidFill>
                <a:latin typeface="Raleway"/>
                <a:sym typeface="Lato"/>
              </a:rPr>
              <a:t>Goal</a:t>
            </a:r>
            <a:r>
              <a:rPr lang="en-US" sz="1600" dirty="0">
                <a:solidFill>
                  <a:srgbClr val="595959"/>
                </a:solidFill>
                <a:latin typeface="Raleway"/>
              </a:rPr>
              <a:t> - Determine what drives a first year member to renew </a:t>
            </a:r>
            <a:r>
              <a:rPr lang="en-US" sz="1600" dirty="0">
                <a:solidFill>
                  <a:srgbClr val="595959"/>
                </a:solidFill>
                <a:latin typeface="Raleway"/>
                <a:sym typeface="Raleway SemiBold"/>
              </a:rPr>
              <a:t> </a:t>
            </a:r>
            <a:endParaRPr lang="en-US" sz="1600" dirty="0">
              <a:solidFill>
                <a:srgbClr val="595959"/>
              </a:solidFill>
              <a:latin typeface="Raleway"/>
              <a:sym typeface="Ralew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7A8073-4A90-4BBD-A4D9-2FB559EAFDA7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2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helf in a store&#10;&#10;Description generated with high confidence">
            <a:extLst>
              <a:ext uri="{FF2B5EF4-FFF2-40B4-BE49-F238E27FC236}">
                <a16:creationId xmlns:a16="http://schemas.microsoft.com/office/drawing/2014/main" id="{D7AA6D9D-573E-4EFF-B9DA-185D1577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07" r="9091" b="2260"/>
          <a:stretch/>
        </p:blipFill>
        <p:spPr>
          <a:xfrm>
            <a:off x="-1" y="7"/>
            <a:ext cx="9144000" cy="5143493"/>
          </a:xfrm>
          <a:prstGeom prst="rect">
            <a:avLst/>
          </a:prstGeom>
        </p:spPr>
      </p:pic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06"/>
            <a:ext cx="4206915" cy="4380209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49" y="-2"/>
            <a:ext cx="4081394" cy="4241205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309;p30">
            <a:extLst>
              <a:ext uri="{FF2B5EF4-FFF2-40B4-BE49-F238E27FC236}">
                <a16:creationId xmlns:a16="http://schemas.microsoft.com/office/drawing/2014/main" id="{9966DBC3-E52D-4F7E-9D65-41692AF12518}"/>
              </a:ext>
            </a:extLst>
          </p:cNvPr>
          <p:cNvSpPr txBox="1">
            <a:spLocks/>
          </p:cNvSpPr>
          <p:nvPr/>
        </p:nvSpPr>
        <p:spPr>
          <a:xfrm>
            <a:off x="195091" y="536892"/>
            <a:ext cx="3816734" cy="3558629"/>
          </a:xfrm>
          <a:prstGeom prst="rect">
            <a:avLst/>
          </a:prstGeom>
        </p:spPr>
        <p:txBody>
          <a:bodyPr spcFirstLastPara="1" vert="horz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AGENDA</a:t>
            </a:r>
          </a:p>
          <a:p>
            <a:pPr marL="623888" marR="0" lvl="0" indent="-385763" algn="l" defTabSz="6858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SzPts val="2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Problem Overview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Solution Approach</a:t>
            </a:r>
          </a:p>
          <a:p>
            <a:pPr marL="623888" lvl="0" indent="-385763" defTabSz="68580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v"/>
              <a:tabLst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  <a:cs typeface="+mn-cs"/>
              </a:rPr>
              <a:t>Data &amp; KPIs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  <a:cs typeface="+mn-cs"/>
              </a:rPr>
              <a:t>EDA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  <a:cs typeface="+mn-cs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79335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11;p22">
            <a:extLst>
              <a:ext uri="{FF2B5EF4-FFF2-40B4-BE49-F238E27FC236}">
                <a16:creationId xmlns:a16="http://schemas.microsoft.com/office/drawing/2014/main" id="{F3315A6B-EBC1-4D64-BF89-64820E32F820}"/>
              </a:ext>
            </a:extLst>
          </p:cNvPr>
          <p:cNvSpPr txBox="1">
            <a:spLocks/>
          </p:cNvSpPr>
          <p:nvPr/>
        </p:nvSpPr>
        <p:spPr>
          <a:xfrm>
            <a:off x="0" y="655638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>
                <a:solidFill>
                  <a:schemeClr val="bg2">
                    <a:lumMod val="75000"/>
                    <a:lumOff val="25000"/>
                  </a:schemeClr>
                </a:solidFill>
              </a:rPr>
              <a:t>Four-Step Approach </a:t>
            </a:r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F52B6172-FAA0-46AE-A6FD-B3B788F960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1138265"/>
              </p:ext>
            </p:extLst>
          </p:nvPr>
        </p:nvGraphicFramePr>
        <p:xfrm>
          <a:off x="1222872" y="1487277"/>
          <a:ext cx="6841475" cy="3145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A0795E7-79BE-4C55-AF72-27F3609C3412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7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2C57E7E3-8620-43DB-8336-C69784EC6A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FF803B27-699E-43D3-9769-04D574B8A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32C1E79B-6C54-46A2-B09B-DDAE4405E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6A3BDE63-D05B-43D7-BB6F-13A8B5A29E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AF88B99F-EB93-4C60-B748-48A586CB48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3AE035B2-FEF4-4D05-A943-AA09CD578B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96435897-1F3A-41D3-A05E-6B26D8B8B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EA204ACF-9EE3-4B52-B0CB-0C9194DC0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87B91EA8-B2EA-4E5F-A484-2BF194BDD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1757529F-5805-4709-AA38-20F202C931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9DB1A861-D9B5-409D-8E0F-E748BC3A9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0D3B02CE-62CE-407C-81BE-3F80B1C47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helf in a store&#10;&#10;Description generated with high confidence">
            <a:extLst>
              <a:ext uri="{FF2B5EF4-FFF2-40B4-BE49-F238E27FC236}">
                <a16:creationId xmlns:a16="http://schemas.microsoft.com/office/drawing/2014/main" id="{D7AA6D9D-573E-4EFF-B9DA-185D1577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07" r="9091" b="2260"/>
          <a:stretch/>
        </p:blipFill>
        <p:spPr>
          <a:xfrm>
            <a:off x="-1" y="7"/>
            <a:ext cx="9144000" cy="5143493"/>
          </a:xfrm>
          <a:prstGeom prst="rect">
            <a:avLst/>
          </a:prstGeom>
        </p:spPr>
      </p:pic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06"/>
            <a:ext cx="4206915" cy="4380209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49" y="-2"/>
            <a:ext cx="4081394" cy="4241205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309;p30">
            <a:extLst>
              <a:ext uri="{FF2B5EF4-FFF2-40B4-BE49-F238E27FC236}">
                <a16:creationId xmlns:a16="http://schemas.microsoft.com/office/drawing/2014/main" id="{2C742172-126A-46E0-9085-777F71FCFB9F}"/>
              </a:ext>
            </a:extLst>
          </p:cNvPr>
          <p:cNvSpPr txBox="1">
            <a:spLocks/>
          </p:cNvSpPr>
          <p:nvPr/>
        </p:nvSpPr>
        <p:spPr>
          <a:xfrm>
            <a:off x="195091" y="536892"/>
            <a:ext cx="3816734" cy="3558629"/>
          </a:xfrm>
          <a:prstGeom prst="rect">
            <a:avLst/>
          </a:prstGeom>
        </p:spPr>
        <p:txBody>
          <a:bodyPr spcFirstLastPara="1" vert="horz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AGENDA</a:t>
            </a:r>
          </a:p>
          <a:p>
            <a:pPr marL="623888" marR="0" lvl="0" indent="-385763" algn="l" defTabSz="6858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SzPts val="2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Problem Overview</a:t>
            </a:r>
          </a:p>
          <a:p>
            <a:pPr marL="623888" marR="0" lvl="0" indent="-385763" algn="l" defTabSz="6858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SzPts val="2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Solution Approach</a:t>
            </a:r>
          </a:p>
          <a:p>
            <a:pPr marL="623888" lvl="0" indent="-385763" defTabSz="68580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v"/>
              <a:tabLst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 &amp; KPIs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  <a:cs typeface="+mn-cs"/>
              </a:rPr>
              <a:t>EDA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  <a:cs typeface="+mn-cs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9422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1;p22">
            <a:extLst>
              <a:ext uri="{FF2B5EF4-FFF2-40B4-BE49-F238E27FC236}">
                <a16:creationId xmlns:a16="http://schemas.microsoft.com/office/drawing/2014/main" id="{EECDC809-BC8F-4AEA-BA5C-AAF436CADE64}"/>
              </a:ext>
            </a:extLst>
          </p:cNvPr>
          <p:cNvSpPr txBox="1">
            <a:spLocks/>
          </p:cNvSpPr>
          <p:nvPr/>
        </p:nvSpPr>
        <p:spPr>
          <a:xfrm>
            <a:off x="-1" y="655638"/>
            <a:ext cx="8782493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lang="en-US" dirty="0">
                <a:solidFill>
                  <a:srgbClr val="1A1A1A">
                    <a:lumMod val="75000"/>
                    <a:lumOff val="25000"/>
                  </a:srgbClr>
                </a:solidFill>
              </a:rPr>
              <a:t>D</a:t>
            </a:r>
            <a:r>
              <a:rPr lang="en-GB" dirty="0">
                <a:solidFill>
                  <a:srgbClr val="1A1A1A">
                    <a:lumMod val="75000"/>
                    <a:lumOff val="25000"/>
                  </a:srgbClr>
                </a:solidFill>
              </a:rPr>
              <a:t>ata and KPIs</a:t>
            </a: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1A1A1A">
                  <a:lumMod val="75000"/>
                  <a:lumOff val="25000"/>
                </a:srgbClr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AAA993-DF62-4A0A-8BB4-DD1A1D82F012}"/>
              </a:ext>
            </a:extLst>
          </p:cNvPr>
          <p:cNvGrpSpPr/>
          <p:nvPr/>
        </p:nvGrpSpPr>
        <p:grpSpPr>
          <a:xfrm>
            <a:off x="282709" y="1390331"/>
            <a:ext cx="5215838" cy="1071055"/>
            <a:chOff x="282709" y="1390331"/>
            <a:chExt cx="5215838" cy="10710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D59B41-D40B-4C4E-8C49-6FA5FC0ED6C3}"/>
                </a:ext>
              </a:extLst>
            </p:cNvPr>
            <p:cNvSpPr txBox="1"/>
            <p:nvPr/>
          </p:nvSpPr>
          <p:spPr>
            <a:xfrm>
              <a:off x="282709" y="2207470"/>
              <a:ext cx="17857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defTabSz="457200">
                <a:defRPr sz="1200" b="1">
                  <a:solidFill>
                    <a:srgbClr val="074087"/>
                  </a:solidFill>
                  <a:cs typeface="Segoe UI" panose="020B0502040204020203" pitchFamily="34" charset="0"/>
                </a:defRPr>
              </a:lvl1pPr>
            </a:lstStyle>
            <a:p>
              <a:pPr algn="ctr" defTabSz="342900">
                <a:buClrTx/>
              </a:pPr>
              <a:r>
                <a:rPr lang="en-US" sz="105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</a:rPr>
                <a:t>Member</a:t>
              </a:r>
              <a:endParaRPr lang="en-US" sz="1050" i="1" kern="1200" dirty="0">
                <a:solidFill>
                  <a:prstClr val="black"/>
                </a:solidFill>
                <a:latin typeface="Raleway" panose="020B0604020202020204" charset="0"/>
                <a:ea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B38B17-E38D-4F3A-ACE5-AD02AD9C2E26}"/>
                </a:ext>
              </a:extLst>
            </p:cNvPr>
            <p:cNvSpPr txBox="1"/>
            <p:nvPr/>
          </p:nvSpPr>
          <p:spPr>
            <a:xfrm>
              <a:off x="2105028" y="1673626"/>
              <a:ext cx="3393519" cy="65146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Segoe UI" panose="020B0502040204020203" pitchFamily="34" charset="0"/>
                </a:rPr>
                <a:t>Membership Type </a:t>
              </a: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Segoe UI" panose="020B0502040204020203" pitchFamily="34" charset="0"/>
                </a:rPr>
                <a:t>Age</a:t>
              </a: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Segoe UI" panose="020B0502040204020203" pitchFamily="34" charset="0"/>
                </a:rPr>
                <a:t>Marital Status</a:t>
              </a:r>
              <a:endParaRPr lang="en-US" sz="1100" kern="1200" dirty="0">
                <a:solidFill>
                  <a:prstClr val="black"/>
                </a:solidFill>
                <a:latin typeface="Raleway" panose="020B0604020202020204" charset="0"/>
                <a:cs typeface="Segoe UI" panose="020B0502040204020203" pitchFamily="34" charset="0"/>
              </a:endParaRP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cs typeface="Segoe UI" panose="020B0502040204020203" pitchFamily="34" charset="0"/>
                </a:rPr>
                <a:t>Ethnicity</a:t>
              </a: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Segoe UI" panose="020B0502040204020203" pitchFamily="34" charset="0"/>
                </a:rPr>
                <a:t>Income</a:t>
              </a: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Segoe UI" panose="020B0502040204020203" pitchFamily="34" charset="0"/>
                </a:rPr>
                <a:t>Miles to Club</a:t>
              </a:r>
            </a:p>
          </p:txBody>
        </p:sp>
        <p:pic>
          <p:nvPicPr>
            <p:cNvPr id="10" name="Picture 6" descr="Image result for consumer icon">
              <a:extLst>
                <a:ext uri="{FF2B5EF4-FFF2-40B4-BE49-F238E27FC236}">
                  <a16:creationId xmlns:a16="http://schemas.microsoft.com/office/drawing/2014/main" id="{7257AB77-7101-4314-B85D-5A84D8518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22" y="1390331"/>
              <a:ext cx="830301" cy="830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BB92ED-6B9C-42C6-BC0D-471A1633DC8D}"/>
              </a:ext>
            </a:extLst>
          </p:cNvPr>
          <p:cNvGrpSpPr/>
          <p:nvPr/>
        </p:nvGrpSpPr>
        <p:grpSpPr>
          <a:xfrm>
            <a:off x="230091" y="2889050"/>
            <a:ext cx="5268456" cy="936926"/>
            <a:chOff x="230091" y="2889050"/>
            <a:chExt cx="5268456" cy="9369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BE9479-6C39-4745-8688-6754127404DA}"/>
                </a:ext>
              </a:extLst>
            </p:cNvPr>
            <p:cNvSpPr txBox="1"/>
            <p:nvPr/>
          </p:nvSpPr>
          <p:spPr>
            <a:xfrm>
              <a:off x="230091" y="3397745"/>
              <a:ext cx="18909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defTabSz="457200">
                <a:defRPr sz="1200" b="1">
                  <a:solidFill>
                    <a:srgbClr val="074087"/>
                  </a:solidFill>
                  <a:cs typeface="Segoe UI" panose="020B0502040204020203" pitchFamily="34" charset="0"/>
                </a:defRPr>
              </a:lvl1pPr>
            </a:lstStyle>
            <a:p>
              <a:pPr algn="ctr" defTabSz="342900">
                <a:buClrTx/>
              </a:pPr>
              <a:r>
                <a:rPr lang="en-US" sz="105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</a:rPr>
                <a:t>Point of Sale and Tender</a:t>
              </a:r>
            </a:p>
          </p:txBody>
        </p:sp>
        <p:pic>
          <p:nvPicPr>
            <p:cNvPr id="12" name="Picture 4" descr="Image result for selling icon">
              <a:extLst>
                <a:ext uri="{FF2B5EF4-FFF2-40B4-BE49-F238E27FC236}">
                  <a16:creationId xmlns:a16="http://schemas.microsoft.com/office/drawing/2014/main" id="{4C03315B-F754-463F-9B06-A23CCFE24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844" y="2889050"/>
              <a:ext cx="591457" cy="4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4C20B9-A458-4123-8C73-3119CAF244A1}"/>
                </a:ext>
              </a:extLst>
            </p:cNvPr>
            <p:cNvSpPr txBox="1"/>
            <p:nvPr/>
          </p:nvSpPr>
          <p:spPr>
            <a:xfrm>
              <a:off x="2105028" y="2979590"/>
              <a:ext cx="3393519" cy="846386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Segoe UI" panose="020B0502040204020203" pitchFamily="34" charset="0"/>
                </a:rPr>
                <a:t>Time of Purchase</a:t>
              </a: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Segoe UI" panose="020B0502040204020203" pitchFamily="34" charset="0"/>
                </a:rPr>
                <a:t>Quantity</a:t>
              </a: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Segoe UI" panose="020B0502040204020203" pitchFamily="34" charset="0"/>
                </a:rPr>
                <a:t>Sales</a:t>
              </a: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endParaRPr lang="en-US" sz="1100" kern="1200" dirty="0">
                <a:solidFill>
                  <a:prstClr val="black"/>
                </a:solidFill>
                <a:latin typeface="Raleway" panose="020B0604020202020204" charset="0"/>
                <a:cs typeface="Segoe UI" panose="020B0502040204020203" pitchFamily="34" charset="0"/>
              </a:endParaRP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cs typeface="Segoe UI" panose="020B0502040204020203" pitchFamily="34" charset="0"/>
                </a:rPr>
                <a:t>Store Geography</a:t>
              </a: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cs typeface="Segoe UI" panose="020B0502040204020203" pitchFamily="34" charset="0"/>
                </a:rPr>
                <a:t>Product Description</a:t>
              </a: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Segoe UI" panose="020B0502040204020203" pitchFamily="34" charset="0"/>
                </a:rPr>
                <a:t>Tender type &amp; Amount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5ABC34-ED2D-413C-8663-8F2530E22831}"/>
              </a:ext>
            </a:extLst>
          </p:cNvPr>
          <p:cNvGrpSpPr/>
          <p:nvPr/>
        </p:nvGrpSpPr>
        <p:grpSpPr>
          <a:xfrm>
            <a:off x="309013" y="4037011"/>
            <a:ext cx="5189534" cy="899890"/>
            <a:chOff x="309013" y="4037011"/>
            <a:chExt cx="5189534" cy="8998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6A7B08-CFE4-476A-801A-122FE810E516}"/>
                </a:ext>
              </a:extLst>
            </p:cNvPr>
            <p:cNvSpPr txBox="1"/>
            <p:nvPr/>
          </p:nvSpPr>
          <p:spPr>
            <a:xfrm>
              <a:off x="309013" y="4584080"/>
              <a:ext cx="17331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defTabSz="457200">
                <a:defRPr sz="1200" b="1">
                  <a:solidFill>
                    <a:srgbClr val="074087"/>
                  </a:solidFill>
                  <a:cs typeface="Segoe UI" panose="020B0502040204020203" pitchFamily="34" charset="0"/>
                </a:defRPr>
              </a:lvl1pPr>
            </a:lstStyle>
            <a:p>
              <a:pPr algn="ctr" defTabSz="342900">
                <a:buClrTx/>
              </a:pPr>
              <a:r>
                <a:rPr lang="en-US" sz="105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</a:rPr>
                <a:t>Product Attribute</a:t>
              </a:r>
            </a:p>
          </p:txBody>
        </p:sp>
        <p:pic>
          <p:nvPicPr>
            <p:cNvPr id="11" name="Picture 4" descr="https://cdn.onlinewebfonts.com/svg/img_343895.png">
              <a:extLst>
                <a:ext uri="{FF2B5EF4-FFF2-40B4-BE49-F238E27FC236}">
                  <a16:creationId xmlns:a16="http://schemas.microsoft.com/office/drawing/2014/main" id="{D3680401-5091-400D-8FAF-C5F10401D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212" y="4037011"/>
              <a:ext cx="498720" cy="450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2209C-D202-45B0-8567-BF5C9D0C3188}"/>
                </a:ext>
              </a:extLst>
            </p:cNvPr>
            <p:cNvSpPr txBox="1"/>
            <p:nvPr/>
          </p:nvSpPr>
          <p:spPr>
            <a:xfrm>
              <a:off x="2105028" y="4285441"/>
              <a:ext cx="3393519" cy="651460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Segoe UI" panose="020B0502040204020203" pitchFamily="34" charset="0"/>
                </a:rPr>
                <a:t>Category IDs</a:t>
              </a:r>
              <a:endParaRPr lang="en-US" sz="1100" kern="1200" dirty="0">
                <a:solidFill>
                  <a:prstClr val="black"/>
                </a:solidFill>
                <a:latin typeface="Raleway" panose="020B0604020202020204" charset="0"/>
                <a:cs typeface="Segoe UI" panose="020B0502040204020203" pitchFamily="34" charset="0"/>
              </a:endParaRP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cs typeface="Segoe UI" panose="020B0502040204020203" pitchFamily="34" charset="0"/>
                </a:rPr>
                <a:t>Product Name</a:t>
              </a: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endParaRPr lang="en-US" sz="1100" kern="1200" dirty="0">
                <a:solidFill>
                  <a:prstClr val="black"/>
                </a:solidFill>
                <a:latin typeface="Raleway" panose="020B0604020202020204" charset="0"/>
                <a:ea typeface="+mn-ea"/>
                <a:cs typeface="Segoe UI" panose="020B0502040204020203" pitchFamily="34" charset="0"/>
              </a:endParaRP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ea typeface="+mn-ea"/>
                  <a:cs typeface="Segoe UI" panose="020B0502040204020203" pitchFamily="34" charset="0"/>
                </a:rPr>
                <a:t>Cost price</a:t>
              </a:r>
            </a:p>
            <a:p>
              <a:pPr marL="128588" indent="-128588" defTabSz="685800">
                <a:spcBef>
                  <a:spcPts val="225"/>
                </a:spcBef>
                <a:buClrTx/>
                <a:buFont typeface="Wingdings" panose="05000000000000000000" pitchFamily="2" charset="2"/>
                <a:buChar char="q"/>
              </a:pPr>
              <a:r>
                <a:rPr lang="en-US" sz="1100" kern="1200" dirty="0">
                  <a:solidFill>
                    <a:prstClr val="black"/>
                  </a:solidFill>
                  <a:latin typeface="Raleway" panose="020B0604020202020204" charset="0"/>
                  <a:cs typeface="Segoe UI" panose="020B0502040204020203" pitchFamily="34" charset="0"/>
                </a:rPr>
                <a:t>Product Description</a:t>
              </a:r>
            </a:p>
            <a:p>
              <a:pPr defTabSz="685800">
                <a:spcBef>
                  <a:spcPts val="225"/>
                </a:spcBef>
                <a:buClrTx/>
              </a:pPr>
              <a:endParaRPr lang="en-US" sz="1100" kern="1200" dirty="0">
                <a:solidFill>
                  <a:prstClr val="black"/>
                </a:solidFill>
                <a:latin typeface="Raleway" panose="020B060402020202020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CEC5F8-AB82-4591-A24D-B61B8E07A38F}"/>
              </a:ext>
            </a:extLst>
          </p:cNvPr>
          <p:cNvGrpSpPr/>
          <p:nvPr/>
        </p:nvGrpSpPr>
        <p:grpSpPr>
          <a:xfrm>
            <a:off x="5603358" y="1499191"/>
            <a:ext cx="2898772" cy="3314401"/>
            <a:chOff x="5603358" y="1499191"/>
            <a:chExt cx="2898772" cy="3314401"/>
          </a:xfrm>
        </p:grpSpPr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0D520D29-BAA6-46A5-9398-4122777FE33B}"/>
                </a:ext>
              </a:extLst>
            </p:cNvPr>
            <p:cNvSpPr/>
            <p:nvPr/>
          </p:nvSpPr>
          <p:spPr>
            <a:xfrm>
              <a:off x="5603358" y="1499191"/>
              <a:ext cx="119422" cy="3314401"/>
            </a:xfrm>
            <a:prstGeom prst="rightBracke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B70BC9C-EC7E-42BB-8DA0-6FCE99E66957}"/>
                </a:ext>
              </a:extLst>
            </p:cNvPr>
            <p:cNvSpPr/>
            <p:nvPr/>
          </p:nvSpPr>
          <p:spPr>
            <a:xfrm>
              <a:off x="5729999" y="2844980"/>
              <a:ext cx="266763" cy="520874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B16475-014D-404E-8A26-0CB78BC268B9}"/>
                </a:ext>
              </a:extLst>
            </p:cNvPr>
            <p:cNvSpPr txBox="1"/>
            <p:nvPr/>
          </p:nvSpPr>
          <p:spPr>
            <a:xfrm>
              <a:off x="6244838" y="2132073"/>
              <a:ext cx="2257292" cy="1946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b="1" u="sng" dirty="0">
                  <a:latin typeface="Raleway" panose="020B0604020202020204" charset="0"/>
                </a:rPr>
                <a:t>Derived Metrics (KPIs)</a:t>
              </a:r>
            </a:p>
            <a:p>
              <a:pPr algn="ctr">
                <a:spcAft>
                  <a:spcPts val="300"/>
                </a:spcAft>
              </a:pPr>
              <a:r>
                <a:rPr lang="en-US" dirty="0">
                  <a:latin typeface="Raleway" panose="020B0604020202020204" charset="0"/>
                </a:rPr>
                <a:t>Basket Size</a:t>
              </a:r>
            </a:p>
            <a:p>
              <a:pPr algn="ctr">
                <a:spcAft>
                  <a:spcPts val="300"/>
                </a:spcAft>
              </a:pPr>
              <a:r>
                <a:rPr lang="en-US" dirty="0">
                  <a:latin typeface="Raleway" panose="020B0604020202020204" charset="0"/>
                </a:rPr>
                <a:t>Inter Purchase Interval</a:t>
              </a:r>
            </a:p>
            <a:p>
              <a:pPr algn="ctr">
                <a:spcAft>
                  <a:spcPts val="300"/>
                </a:spcAft>
              </a:pPr>
              <a:r>
                <a:rPr lang="en-US" dirty="0">
                  <a:latin typeface="Raleway" panose="020B0604020202020204" charset="0"/>
                </a:rPr>
                <a:t>Sales per Visit</a:t>
              </a:r>
            </a:p>
            <a:p>
              <a:pPr algn="ctr">
                <a:spcAft>
                  <a:spcPts val="300"/>
                </a:spcAft>
              </a:pPr>
              <a:r>
                <a:rPr lang="en-US" dirty="0">
                  <a:latin typeface="Raleway" panose="020B0604020202020204" charset="0"/>
                </a:rPr>
                <a:t>Visit Frequency</a:t>
              </a:r>
            </a:p>
            <a:p>
              <a:pPr algn="ctr">
                <a:spcAft>
                  <a:spcPts val="300"/>
                </a:spcAft>
              </a:pPr>
              <a:r>
                <a:rPr lang="en-US" dirty="0">
                  <a:latin typeface="Raleway" panose="020B0604020202020204" charset="0"/>
                </a:rPr>
                <a:t>Items per Visit</a:t>
              </a:r>
            </a:p>
            <a:p>
              <a:pPr algn="ctr">
                <a:spcAft>
                  <a:spcPts val="300"/>
                </a:spcAft>
              </a:pPr>
              <a:r>
                <a:rPr lang="en-US" dirty="0">
                  <a:latin typeface="Raleway" panose="020B0604020202020204" charset="0"/>
                </a:rPr>
                <a:t>Time of Day</a:t>
              </a:r>
              <a:endParaRPr lang="en-GB" dirty="0">
                <a:latin typeface="Raleway" panose="020B060402020202020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CA03CDF-363A-40DE-9B99-A35B2ECD9392}"/>
              </a:ext>
            </a:extLst>
          </p:cNvPr>
          <p:cNvSpPr/>
          <p:nvPr/>
        </p:nvSpPr>
        <p:spPr>
          <a:xfrm>
            <a:off x="7879556" y="0"/>
            <a:ext cx="1264444" cy="442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9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helf in a store&#10;&#10;Description generated with high confidence">
            <a:extLst>
              <a:ext uri="{FF2B5EF4-FFF2-40B4-BE49-F238E27FC236}">
                <a16:creationId xmlns:a16="http://schemas.microsoft.com/office/drawing/2014/main" id="{D7AA6D9D-573E-4EFF-B9DA-185D1577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07" r="9091" b="2260"/>
          <a:stretch/>
        </p:blipFill>
        <p:spPr>
          <a:xfrm>
            <a:off x="-1" y="7"/>
            <a:ext cx="9144000" cy="5143493"/>
          </a:xfrm>
          <a:prstGeom prst="rect">
            <a:avLst/>
          </a:prstGeom>
        </p:spPr>
      </p:pic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06"/>
            <a:ext cx="4206915" cy="4380209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49" y="-2"/>
            <a:ext cx="4081394" cy="4241205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309;p30">
            <a:extLst>
              <a:ext uri="{FF2B5EF4-FFF2-40B4-BE49-F238E27FC236}">
                <a16:creationId xmlns:a16="http://schemas.microsoft.com/office/drawing/2014/main" id="{E626A09E-229C-4E1A-999D-E8411453C9BF}"/>
              </a:ext>
            </a:extLst>
          </p:cNvPr>
          <p:cNvSpPr txBox="1">
            <a:spLocks/>
          </p:cNvSpPr>
          <p:nvPr/>
        </p:nvSpPr>
        <p:spPr>
          <a:xfrm>
            <a:off x="195091" y="536892"/>
            <a:ext cx="3816734" cy="3558629"/>
          </a:xfrm>
          <a:prstGeom prst="rect">
            <a:avLst/>
          </a:prstGeom>
        </p:spPr>
        <p:txBody>
          <a:bodyPr spcFirstLastPara="1" vert="horz" lIns="68580" tIns="34290" rIns="68580" bIns="3429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Raleway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AGENDA</a:t>
            </a:r>
          </a:p>
          <a:p>
            <a:pPr marL="623888" marR="0" lvl="0" indent="-385763" algn="l" defTabSz="6858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SzPts val="2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Problem Overview</a:t>
            </a:r>
          </a:p>
          <a:p>
            <a:pPr marL="623888" marR="0" lvl="0" indent="-385763" algn="l" defTabSz="6858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SzPts val="2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Solution Approach</a:t>
            </a:r>
          </a:p>
          <a:p>
            <a:pPr marL="623888" marR="0" lvl="0" indent="-385763" algn="l" defTabSz="685800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SzPts val="2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Raleway"/>
              </a:rPr>
              <a:t>Data &amp; KPIs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EDA</a:t>
            </a:r>
          </a:p>
          <a:p>
            <a:pPr marL="623888" indent="-385763" defTabSz="685800">
              <a:lnSpc>
                <a:spcPct val="90000"/>
              </a:lnSpc>
              <a:spcBef>
                <a:spcPts val="450"/>
              </a:spcBef>
              <a:spcAft>
                <a:spcPts val="600"/>
              </a:spcAft>
              <a:buClr>
                <a:prstClr val="white">
                  <a:lumMod val="75000"/>
                </a:prstClr>
              </a:buClr>
              <a:buFont typeface="Wingdings" panose="05000000000000000000" pitchFamily="2" charset="2"/>
              <a:buChar char="v"/>
              <a:defRPr/>
            </a:pPr>
            <a:r>
              <a:rPr lang="en-US" sz="2400" kern="1200" dirty="0">
                <a:ln w="3175">
                  <a:noFill/>
                </a:ln>
                <a:solidFill>
                  <a:prstClr val="white">
                    <a:lumMod val="65000"/>
                  </a:prstClr>
                </a:solidFill>
                <a:latin typeface="Calibri" panose="020F0502020204030204"/>
                <a:ea typeface="+mn-ea"/>
                <a:cs typeface="+mn-cs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72258373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C6C6C6"/>
    </a:lt2>
    <a:accent1>
      <a:srgbClr val="002C77"/>
    </a:accent1>
    <a:accent2>
      <a:srgbClr val="00549F"/>
    </a:accent2>
    <a:accent3>
      <a:srgbClr val="007AC9"/>
    </a:accent3>
    <a:accent4>
      <a:srgbClr val="FFFFFF"/>
    </a:accent4>
    <a:accent5>
      <a:srgbClr val="5B8F18"/>
    </a:accent5>
    <a:accent6>
      <a:srgbClr val="F2AF00"/>
    </a:accent6>
    <a:hlink>
      <a:srgbClr val="007AC9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C6C6C6"/>
    </a:lt2>
    <a:accent1>
      <a:srgbClr val="002C77"/>
    </a:accent1>
    <a:accent2>
      <a:srgbClr val="00549F"/>
    </a:accent2>
    <a:accent3>
      <a:srgbClr val="007AC9"/>
    </a:accent3>
    <a:accent4>
      <a:srgbClr val="FFFFFF"/>
    </a:accent4>
    <a:accent5>
      <a:srgbClr val="5B8F18"/>
    </a:accent5>
    <a:accent6>
      <a:srgbClr val="F2AF00"/>
    </a:accent6>
    <a:hlink>
      <a:srgbClr val="007AC9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C6C6C6"/>
    </a:lt2>
    <a:accent1>
      <a:srgbClr val="002C77"/>
    </a:accent1>
    <a:accent2>
      <a:srgbClr val="00549F"/>
    </a:accent2>
    <a:accent3>
      <a:srgbClr val="007AC9"/>
    </a:accent3>
    <a:accent4>
      <a:srgbClr val="FFFFFF"/>
    </a:accent4>
    <a:accent5>
      <a:srgbClr val="5B8F18"/>
    </a:accent5>
    <a:accent6>
      <a:srgbClr val="F2AF00"/>
    </a:accent6>
    <a:hlink>
      <a:srgbClr val="007AC9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C6C6C6"/>
    </a:lt2>
    <a:accent1>
      <a:srgbClr val="002C77"/>
    </a:accent1>
    <a:accent2>
      <a:srgbClr val="00549F"/>
    </a:accent2>
    <a:accent3>
      <a:srgbClr val="007AC9"/>
    </a:accent3>
    <a:accent4>
      <a:srgbClr val="FFFFFF"/>
    </a:accent4>
    <a:accent5>
      <a:srgbClr val="5B8F18"/>
    </a:accent5>
    <a:accent6>
      <a:srgbClr val="F2AF00"/>
    </a:accent6>
    <a:hlink>
      <a:srgbClr val="007AC9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C6C6C6"/>
    </a:lt2>
    <a:accent1>
      <a:srgbClr val="002C77"/>
    </a:accent1>
    <a:accent2>
      <a:srgbClr val="00549F"/>
    </a:accent2>
    <a:accent3>
      <a:srgbClr val="007AC9"/>
    </a:accent3>
    <a:accent4>
      <a:srgbClr val="FFFFFF"/>
    </a:accent4>
    <a:accent5>
      <a:srgbClr val="5B8F18"/>
    </a:accent5>
    <a:accent6>
      <a:srgbClr val="F2AF00"/>
    </a:accent6>
    <a:hlink>
      <a:srgbClr val="007AC9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C6C6C6"/>
    </a:lt2>
    <a:accent1>
      <a:srgbClr val="002C77"/>
    </a:accent1>
    <a:accent2>
      <a:srgbClr val="00549F"/>
    </a:accent2>
    <a:accent3>
      <a:srgbClr val="007AC9"/>
    </a:accent3>
    <a:accent4>
      <a:srgbClr val="FFFFFF"/>
    </a:accent4>
    <a:accent5>
      <a:srgbClr val="5B8F18"/>
    </a:accent5>
    <a:accent6>
      <a:srgbClr val="F2AF00"/>
    </a:accent6>
    <a:hlink>
      <a:srgbClr val="007AC9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C6C6C6"/>
    </a:lt2>
    <a:accent1>
      <a:srgbClr val="002C77"/>
    </a:accent1>
    <a:accent2>
      <a:srgbClr val="00549F"/>
    </a:accent2>
    <a:accent3>
      <a:srgbClr val="007AC9"/>
    </a:accent3>
    <a:accent4>
      <a:srgbClr val="FFFFFF"/>
    </a:accent4>
    <a:accent5>
      <a:srgbClr val="5B8F18"/>
    </a:accent5>
    <a:accent6>
      <a:srgbClr val="F2AF00"/>
    </a:accent6>
    <a:hlink>
      <a:srgbClr val="007AC9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C6C6C6"/>
    </a:lt2>
    <a:accent1>
      <a:srgbClr val="002C77"/>
    </a:accent1>
    <a:accent2>
      <a:srgbClr val="00549F"/>
    </a:accent2>
    <a:accent3>
      <a:srgbClr val="007AC9"/>
    </a:accent3>
    <a:accent4>
      <a:srgbClr val="FFFFFF"/>
    </a:accent4>
    <a:accent5>
      <a:srgbClr val="5B8F18"/>
    </a:accent5>
    <a:accent6>
      <a:srgbClr val="F2AF00"/>
    </a:accent6>
    <a:hlink>
      <a:srgbClr val="007AC9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C6C6C6"/>
    </a:lt2>
    <a:accent1>
      <a:srgbClr val="002C77"/>
    </a:accent1>
    <a:accent2>
      <a:srgbClr val="00549F"/>
    </a:accent2>
    <a:accent3>
      <a:srgbClr val="007AC9"/>
    </a:accent3>
    <a:accent4>
      <a:srgbClr val="FFFFFF"/>
    </a:accent4>
    <a:accent5>
      <a:srgbClr val="5B8F18"/>
    </a:accent5>
    <a:accent6>
      <a:srgbClr val="F2AF00"/>
    </a:accent6>
    <a:hlink>
      <a:srgbClr val="007AC9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872</Words>
  <Application>Microsoft Office PowerPoint</Application>
  <PresentationFormat>On-screen Show (16:9)</PresentationFormat>
  <Paragraphs>243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Lato</vt:lpstr>
      <vt:lpstr>Calibri Light</vt:lpstr>
      <vt:lpstr>Raleway</vt:lpstr>
      <vt:lpstr>Wingdings</vt:lpstr>
      <vt:lpstr>Calibri</vt:lpstr>
      <vt:lpstr>Streamline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TOC</dc:title>
  <dc:creator>Sukanya</dc:creator>
  <cp:lastModifiedBy>Liao Mingyu</cp:lastModifiedBy>
  <cp:revision>115</cp:revision>
  <dcterms:modified xsi:type="dcterms:W3CDTF">2019-04-03T21:23:41Z</dcterms:modified>
</cp:coreProperties>
</file>